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82" r:id="rId2"/>
    <p:sldId id="283" r:id="rId3"/>
    <p:sldId id="257" r:id="rId4"/>
    <p:sldId id="285" r:id="rId5"/>
    <p:sldId id="259" r:id="rId6"/>
    <p:sldId id="284" r:id="rId7"/>
    <p:sldId id="262" r:id="rId8"/>
    <p:sldId id="263" r:id="rId9"/>
    <p:sldId id="264" r:id="rId10"/>
    <p:sldId id="289" r:id="rId11"/>
    <p:sldId id="265" r:id="rId12"/>
    <p:sldId id="266" r:id="rId13"/>
    <p:sldId id="267" r:id="rId14"/>
    <p:sldId id="268" r:id="rId15"/>
    <p:sldId id="269" r:id="rId16"/>
    <p:sldId id="287" r:id="rId17"/>
    <p:sldId id="270" r:id="rId18"/>
    <p:sldId id="271" r:id="rId19"/>
    <p:sldId id="272" r:id="rId20"/>
    <p:sldId id="273" r:id="rId21"/>
    <p:sldId id="274" r:id="rId22"/>
    <p:sldId id="276" r:id="rId23"/>
    <p:sldId id="277" r:id="rId24"/>
    <p:sldId id="278" r:id="rId25"/>
    <p:sldId id="288"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46" d="100"/>
          <a:sy n="46" d="100"/>
        </p:scale>
        <p:origin x="786" y="4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1/30/2021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1/30/2021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1/30/2021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1/30/2021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BDE8297B-89FD-46F1-BA9A-1CA36C5F4E3B}"/>
              </a:ext>
            </a:extLst>
          </p:cNvPr>
          <p:cNvSpPr>
            <a:spLocks noGrp="1"/>
          </p:cNvSpPr>
          <p:nvPr>
            <p:ph idx="1"/>
          </p:nvPr>
        </p:nvSpPr>
        <p:spPr>
          <a:xfrm>
            <a:off x="1660849" y="106531"/>
            <a:ext cx="10164932" cy="6436311"/>
          </a:xfrm>
        </p:spPr>
        <p:txBody>
          <a:bodyPr>
            <a:normAutofit/>
          </a:bodyPr>
          <a:lstStyle/>
          <a:p>
            <a:pPr marL="0" lvl="0" indent="0">
              <a:spcBef>
                <a:spcPts val="0"/>
              </a:spcBef>
              <a:buClrTx/>
              <a:buNone/>
            </a:pPr>
            <a:r>
              <a:rPr lang="en-US" sz="2000" b="1" dirty="0">
                <a:solidFill>
                  <a:prstClr val="black"/>
                </a:solidFill>
                <a:latin typeface="Times New Roman" pitchFamily="18" charset="0"/>
                <a:cs typeface="Times New Roman" pitchFamily="18" charset="0"/>
              </a:rPr>
              <a:t>                         SETH GOVIND RAGUNATH SABLE COLLEGE OF PHARMACY </a:t>
            </a:r>
          </a:p>
          <a:p>
            <a:pPr marL="0" lvl="0" indent="0">
              <a:spcBef>
                <a:spcPts val="0"/>
              </a:spcBef>
              <a:buClrTx/>
              <a:buNone/>
            </a:pPr>
            <a:r>
              <a:rPr lang="en-US" sz="2000" b="1" dirty="0">
                <a:solidFill>
                  <a:prstClr val="black"/>
                </a:solidFill>
                <a:latin typeface="Times New Roman" pitchFamily="18" charset="0"/>
                <a:cs typeface="Times New Roman" pitchFamily="18" charset="0"/>
              </a:rPr>
              <a:t>                                                              SASWAD</a:t>
            </a:r>
            <a:endParaRPr lang="en-IN" sz="2000" dirty="0">
              <a:solidFill>
                <a:prstClr val="black"/>
              </a:solidFill>
              <a:latin typeface="Times New Roman" pitchFamily="18" charset="0"/>
              <a:cs typeface="Times New Roman" pitchFamily="18" charset="0"/>
            </a:endParaRPr>
          </a:p>
        </p:txBody>
      </p:sp>
      <p:pic>
        <p:nvPicPr>
          <p:cNvPr id="6" name="Picture 5">
            <a:extLst>
              <a:ext uri="{FF2B5EF4-FFF2-40B4-BE49-F238E27FC236}">
                <a16:creationId xmlns:a16="http://schemas.microsoft.com/office/drawing/2014/main" id="{C9FAD4FE-D7F6-4A76-A8A2-60CF88FCF901}"/>
              </a:ext>
            </a:extLst>
          </p:cNvPr>
          <p:cNvPicPr>
            <a:picLocks noChangeAspect="1"/>
          </p:cNvPicPr>
          <p:nvPr/>
        </p:nvPicPr>
        <p:blipFill>
          <a:blip r:embed="rId2"/>
          <a:stretch>
            <a:fillRect/>
          </a:stretch>
        </p:blipFill>
        <p:spPr>
          <a:xfrm>
            <a:off x="1875453" y="926248"/>
            <a:ext cx="1351384" cy="1351384"/>
          </a:xfrm>
          <a:prstGeom prst="rect">
            <a:avLst/>
          </a:prstGeom>
        </p:spPr>
      </p:pic>
      <p:pic>
        <p:nvPicPr>
          <p:cNvPr id="7" name="Picture 6">
            <a:extLst>
              <a:ext uri="{FF2B5EF4-FFF2-40B4-BE49-F238E27FC236}">
                <a16:creationId xmlns:a16="http://schemas.microsoft.com/office/drawing/2014/main" id="{DC7461B2-20EF-448D-9629-AA2D0E47ADE1}"/>
              </a:ext>
            </a:extLst>
          </p:cNvPr>
          <p:cNvPicPr>
            <a:picLocks noChangeAspect="1"/>
          </p:cNvPicPr>
          <p:nvPr/>
        </p:nvPicPr>
        <p:blipFill>
          <a:blip r:embed="rId3"/>
          <a:stretch>
            <a:fillRect/>
          </a:stretch>
        </p:blipFill>
        <p:spPr>
          <a:xfrm>
            <a:off x="9907742" y="815927"/>
            <a:ext cx="1547137" cy="1748936"/>
          </a:xfrm>
          <a:prstGeom prst="rect">
            <a:avLst/>
          </a:prstGeom>
        </p:spPr>
      </p:pic>
      <p:sp>
        <p:nvSpPr>
          <p:cNvPr id="10" name="Rectangle 9">
            <a:extLst>
              <a:ext uri="{FF2B5EF4-FFF2-40B4-BE49-F238E27FC236}">
                <a16:creationId xmlns:a16="http://schemas.microsoft.com/office/drawing/2014/main" id="{75558084-D2C3-4A77-AB1C-C370EE25C5BF}"/>
              </a:ext>
            </a:extLst>
          </p:cNvPr>
          <p:cNvSpPr/>
          <p:nvPr/>
        </p:nvSpPr>
        <p:spPr>
          <a:xfrm>
            <a:off x="4547851" y="3244334"/>
            <a:ext cx="261610" cy="369332"/>
          </a:xfrm>
          <a:prstGeom prst="rect">
            <a:avLst/>
          </a:prstGeom>
        </p:spPr>
        <p:txBody>
          <a:bodyPr wrap="none">
            <a:spAutoFit/>
          </a:bodyPr>
          <a:lstStyle/>
          <a:p>
            <a:r>
              <a:rPr lang="en-IN" dirty="0">
                <a:latin typeface="Arial Black" panose="020B0A04020102020204" pitchFamily="34" charset="0"/>
              </a:rPr>
              <a:t> </a:t>
            </a:r>
          </a:p>
        </p:txBody>
      </p:sp>
      <p:pic>
        <p:nvPicPr>
          <p:cNvPr id="11" name="Picture 10">
            <a:extLst>
              <a:ext uri="{FF2B5EF4-FFF2-40B4-BE49-F238E27FC236}">
                <a16:creationId xmlns:a16="http://schemas.microsoft.com/office/drawing/2014/main" id="{328663A9-167E-414D-B7FE-9BA9A633CC05}"/>
              </a:ext>
            </a:extLst>
          </p:cNvPr>
          <p:cNvPicPr>
            <a:picLocks noChangeAspect="1"/>
          </p:cNvPicPr>
          <p:nvPr/>
        </p:nvPicPr>
        <p:blipFill>
          <a:blip r:embed="rId4"/>
          <a:stretch>
            <a:fillRect/>
          </a:stretch>
        </p:blipFill>
        <p:spPr>
          <a:xfrm>
            <a:off x="3806148" y="2432453"/>
            <a:ext cx="5408856" cy="864137"/>
          </a:xfrm>
          <a:prstGeom prst="rect">
            <a:avLst/>
          </a:prstGeom>
        </p:spPr>
      </p:pic>
      <p:sp>
        <p:nvSpPr>
          <p:cNvPr id="2" name="Rectangle 1"/>
          <p:cNvSpPr/>
          <p:nvPr/>
        </p:nvSpPr>
        <p:spPr>
          <a:xfrm>
            <a:off x="1499851" y="4209981"/>
            <a:ext cx="8195134" cy="1015663"/>
          </a:xfrm>
          <a:prstGeom prst="rect">
            <a:avLst/>
          </a:prstGeom>
        </p:spPr>
        <p:txBody>
          <a:bodyPr wrap="square">
            <a:spAutoFit/>
          </a:bodyPr>
          <a:lstStyle/>
          <a:p>
            <a:r>
              <a:rPr lang="en-US" sz="2000" b="1" dirty="0">
                <a:latin typeface="Arial Black" pitchFamily="34" charset="0"/>
              </a:rPr>
              <a:t>Mrs. </a:t>
            </a:r>
            <a:r>
              <a:rPr lang="en-US" sz="2000" b="1" dirty="0" err="1">
                <a:latin typeface="Arial Black" pitchFamily="34" charset="0"/>
              </a:rPr>
              <a:t>Jagtap</a:t>
            </a:r>
            <a:r>
              <a:rPr lang="en-US" sz="2000" b="1" dirty="0">
                <a:latin typeface="Arial Black" pitchFamily="34" charset="0"/>
              </a:rPr>
              <a:t> P.N</a:t>
            </a:r>
          </a:p>
          <a:p>
            <a:r>
              <a:rPr lang="en-US" sz="2000" b="1" dirty="0">
                <a:latin typeface="Arial Black" pitchFamily="34" charset="0"/>
              </a:rPr>
              <a:t>Assistant Professor &amp; HOD of Pharmacology.</a:t>
            </a:r>
          </a:p>
          <a:p>
            <a:r>
              <a:rPr lang="en-US" sz="2000" b="1" dirty="0">
                <a:latin typeface="Arial Black" pitchFamily="34" charset="0"/>
              </a:rPr>
              <a:t>PDEA’S SGRS College of Pharmacy.</a:t>
            </a:r>
          </a:p>
        </p:txBody>
      </p:sp>
    </p:spTree>
    <p:extLst>
      <p:ext uri="{BB962C8B-B14F-4D97-AF65-F5344CB8AC3E}">
        <p14:creationId xmlns:p14="http://schemas.microsoft.com/office/powerpoint/2010/main" val="4652818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5E4E72-F511-40AC-B229-08DB90C079D1}"/>
              </a:ext>
            </a:extLst>
          </p:cNvPr>
          <p:cNvSpPr>
            <a:spLocks noGrp="1"/>
          </p:cNvSpPr>
          <p:nvPr>
            <p:ph idx="1"/>
          </p:nvPr>
        </p:nvSpPr>
        <p:spPr>
          <a:xfrm>
            <a:off x="1722267" y="399495"/>
            <a:ext cx="10289219" cy="6312023"/>
          </a:xfrm>
        </p:spPr>
        <p:txBody>
          <a:bodyPr>
            <a:normAutofit/>
          </a:bodyPr>
          <a:lstStyle/>
          <a:p>
            <a:pPr marL="0" indent="0">
              <a:buNone/>
            </a:pPr>
            <a:endParaRPr lang="en-IN" dirty="0" smtClean="0"/>
          </a:p>
          <a:p>
            <a:pPr marL="0" indent="0">
              <a:buNone/>
            </a:pPr>
            <a:endParaRPr lang="en-IN" sz="2400" dirty="0" smtClean="0">
              <a:latin typeface="Arial" panose="020B0604020202020204" pitchFamily="34" charset="0"/>
              <a:cs typeface="Arial" panose="020B0604020202020204" pitchFamily="34" charset="0"/>
            </a:endParaRPr>
          </a:p>
        </p:txBody>
      </p:sp>
      <p:sp>
        <p:nvSpPr>
          <p:cNvPr id="2" name="Oval 1"/>
          <p:cNvSpPr/>
          <p:nvPr/>
        </p:nvSpPr>
        <p:spPr>
          <a:xfrm>
            <a:off x="3352800" y="2039815"/>
            <a:ext cx="1195754" cy="196947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4970585" y="2039815"/>
            <a:ext cx="1195754" cy="196947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464510" y="1165665"/>
            <a:ext cx="2239108" cy="646331"/>
          </a:xfrm>
          <a:prstGeom prst="rect">
            <a:avLst/>
          </a:prstGeom>
          <a:noFill/>
        </p:spPr>
        <p:txBody>
          <a:bodyPr wrap="square" rtlCol="0">
            <a:spAutoFit/>
          </a:bodyPr>
          <a:lstStyle/>
          <a:p>
            <a:r>
              <a:rPr lang="en-US" dirty="0" smtClean="0"/>
              <a:t>M Gate        </a:t>
            </a:r>
            <a:r>
              <a:rPr lang="en-IN" dirty="0" smtClean="0">
                <a:latin typeface="Arial" panose="020B0604020202020204" pitchFamily="34" charset="0"/>
                <a:cs typeface="Arial" panose="020B0604020202020204" pitchFamily="34" charset="0"/>
              </a:rPr>
              <a:t>Na</a:t>
            </a:r>
            <a:endParaRPr lang="en-IN" dirty="0">
              <a:latin typeface="Arial" panose="020B0604020202020204" pitchFamily="34" charset="0"/>
              <a:cs typeface="Arial" panose="020B0604020202020204" pitchFamily="34" charset="0"/>
            </a:endParaRPr>
          </a:p>
          <a:p>
            <a:endParaRPr lang="en-US" dirty="0"/>
          </a:p>
        </p:txBody>
      </p:sp>
      <p:cxnSp>
        <p:nvCxnSpPr>
          <p:cNvPr id="7" name="Curved Connector 6"/>
          <p:cNvCxnSpPr/>
          <p:nvPr/>
        </p:nvCxnSpPr>
        <p:spPr>
          <a:xfrm rot="5400000">
            <a:off x="4639408" y="1896208"/>
            <a:ext cx="691662" cy="322385"/>
          </a:xfrm>
          <a:prstGeom prst="curvedConnector3">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Curved Connector 7"/>
          <p:cNvCxnSpPr/>
          <p:nvPr/>
        </p:nvCxnSpPr>
        <p:spPr>
          <a:xfrm rot="5400000">
            <a:off x="4404214" y="3119075"/>
            <a:ext cx="691663" cy="80596"/>
          </a:xfrm>
          <a:prstGeom prst="curved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3868615" y="703385"/>
            <a:ext cx="1426994" cy="369332"/>
          </a:xfrm>
          <a:prstGeom prst="rect">
            <a:avLst/>
          </a:prstGeom>
          <a:noFill/>
        </p:spPr>
        <p:txBody>
          <a:bodyPr wrap="none" rtlCol="0">
            <a:spAutoFit/>
          </a:bodyPr>
          <a:lstStyle/>
          <a:p>
            <a:r>
              <a:rPr lang="en-US" b="1" dirty="0" smtClean="0"/>
              <a:t>Extra cellar</a:t>
            </a:r>
            <a:endParaRPr lang="en-US" b="1" dirty="0"/>
          </a:p>
        </p:txBody>
      </p:sp>
      <p:sp>
        <p:nvSpPr>
          <p:cNvPr id="13" name="TextBox 12"/>
          <p:cNvSpPr txBox="1"/>
          <p:nvPr/>
        </p:nvSpPr>
        <p:spPr>
          <a:xfrm>
            <a:off x="4143769" y="5272481"/>
            <a:ext cx="1508746" cy="369332"/>
          </a:xfrm>
          <a:prstGeom prst="rect">
            <a:avLst/>
          </a:prstGeom>
          <a:noFill/>
        </p:spPr>
        <p:txBody>
          <a:bodyPr wrap="none" rtlCol="0">
            <a:spAutoFit/>
          </a:bodyPr>
          <a:lstStyle/>
          <a:p>
            <a:r>
              <a:rPr lang="en-US" b="1" dirty="0" smtClean="0"/>
              <a:t>Intracellular</a:t>
            </a:r>
            <a:endParaRPr lang="en-US" b="1" dirty="0"/>
          </a:p>
        </p:txBody>
      </p:sp>
      <p:sp>
        <p:nvSpPr>
          <p:cNvPr id="14" name="TextBox 13"/>
          <p:cNvSpPr txBox="1"/>
          <p:nvPr/>
        </p:nvSpPr>
        <p:spPr>
          <a:xfrm>
            <a:off x="3868616" y="4012195"/>
            <a:ext cx="2063262" cy="923330"/>
          </a:xfrm>
          <a:prstGeom prst="rect">
            <a:avLst/>
          </a:prstGeom>
          <a:noFill/>
        </p:spPr>
        <p:txBody>
          <a:bodyPr wrap="square" rtlCol="0">
            <a:spAutoFit/>
          </a:bodyPr>
          <a:lstStyle/>
          <a:p>
            <a:r>
              <a:rPr lang="en-US" dirty="0" smtClean="0"/>
              <a:t>          Na</a:t>
            </a:r>
          </a:p>
          <a:p>
            <a:endParaRPr lang="en-US" dirty="0" smtClean="0"/>
          </a:p>
          <a:p>
            <a:r>
              <a:rPr lang="en-US" dirty="0" smtClean="0"/>
              <a:t>       H gate</a:t>
            </a:r>
            <a:endParaRPr lang="en-US" dirty="0"/>
          </a:p>
        </p:txBody>
      </p:sp>
      <p:sp>
        <p:nvSpPr>
          <p:cNvPr id="15" name="Oval 14"/>
          <p:cNvSpPr/>
          <p:nvPr/>
        </p:nvSpPr>
        <p:spPr>
          <a:xfrm>
            <a:off x="7233139" y="2180491"/>
            <a:ext cx="1195754" cy="196947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8862646" y="2121881"/>
            <a:ext cx="1195754" cy="196947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Curved Connector 16"/>
          <p:cNvCxnSpPr/>
          <p:nvPr/>
        </p:nvCxnSpPr>
        <p:spPr>
          <a:xfrm rot="5400000">
            <a:off x="8355623" y="2224454"/>
            <a:ext cx="691662" cy="322385"/>
          </a:xfrm>
          <a:prstGeom prst="curvedConnector3">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Curved Connector 17"/>
          <p:cNvCxnSpPr/>
          <p:nvPr/>
        </p:nvCxnSpPr>
        <p:spPr>
          <a:xfrm rot="5400000">
            <a:off x="8310932" y="3124931"/>
            <a:ext cx="691663" cy="80596"/>
          </a:xfrm>
          <a:prstGeom prst="curvedConnector3">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8217877" y="4012195"/>
            <a:ext cx="949569" cy="0"/>
          </a:xfrm>
          <a:prstGeom prst="line">
            <a:avLst/>
          </a:prstGeom>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8097854" y="911496"/>
            <a:ext cx="1529586" cy="369332"/>
          </a:xfrm>
          <a:prstGeom prst="rect">
            <a:avLst/>
          </a:prstGeom>
          <a:noFill/>
        </p:spPr>
        <p:txBody>
          <a:bodyPr wrap="none" rtlCol="0">
            <a:spAutoFit/>
          </a:bodyPr>
          <a:lstStyle/>
          <a:p>
            <a:r>
              <a:rPr lang="en-US" dirty="0" smtClean="0"/>
              <a:t>Extracellular</a:t>
            </a:r>
            <a:endParaRPr lang="en-US" dirty="0"/>
          </a:p>
        </p:txBody>
      </p:sp>
      <p:sp>
        <p:nvSpPr>
          <p:cNvPr id="24" name="TextBox 23"/>
          <p:cNvSpPr txBox="1"/>
          <p:nvPr/>
        </p:nvSpPr>
        <p:spPr>
          <a:xfrm>
            <a:off x="8326316" y="1342237"/>
            <a:ext cx="1066318" cy="646331"/>
          </a:xfrm>
          <a:prstGeom prst="rect">
            <a:avLst/>
          </a:prstGeom>
          <a:noFill/>
        </p:spPr>
        <p:txBody>
          <a:bodyPr wrap="none" rtlCol="0">
            <a:spAutoFit/>
          </a:bodyPr>
          <a:lstStyle/>
          <a:p>
            <a:r>
              <a:rPr lang="en-US" dirty="0" smtClean="0"/>
              <a:t>M gate </a:t>
            </a:r>
          </a:p>
          <a:p>
            <a:r>
              <a:rPr lang="en-US" dirty="0"/>
              <a:t> </a:t>
            </a:r>
            <a:r>
              <a:rPr lang="en-US" dirty="0" smtClean="0"/>
              <a:t>  Na </a:t>
            </a:r>
            <a:endParaRPr lang="en-US" dirty="0"/>
          </a:p>
        </p:txBody>
      </p:sp>
      <p:sp>
        <p:nvSpPr>
          <p:cNvPr id="25" name="TextBox 24"/>
          <p:cNvSpPr txBox="1"/>
          <p:nvPr/>
        </p:nvSpPr>
        <p:spPr>
          <a:xfrm>
            <a:off x="8428893" y="4595446"/>
            <a:ext cx="947695" cy="369332"/>
          </a:xfrm>
          <a:prstGeom prst="rect">
            <a:avLst/>
          </a:prstGeom>
          <a:noFill/>
        </p:spPr>
        <p:txBody>
          <a:bodyPr wrap="none" rtlCol="0">
            <a:spAutoFit/>
          </a:bodyPr>
          <a:lstStyle/>
          <a:p>
            <a:r>
              <a:rPr lang="en-US" dirty="0" smtClean="0"/>
              <a:t>H gate</a:t>
            </a:r>
            <a:endParaRPr lang="en-US" dirty="0"/>
          </a:p>
        </p:txBody>
      </p:sp>
      <p:sp>
        <p:nvSpPr>
          <p:cNvPr id="26" name="TextBox 25"/>
          <p:cNvSpPr txBox="1"/>
          <p:nvPr/>
        </p:nvSpPr>
        <p:spPr>
          <a:xfrm>
            <a:off x="8326316" y="5175793"/>
            <a:ext cx="1508746" cy="369332"/>
          </a:xfrm>
          <a:prstGeom prst="rect">
            <a:avLst/>
          </a:prstGeom>
          <a:noFill/>
        </p:spPr>
        <p:txBody>
          <a:bodyPr wrap="none" rtlCol="0">
            <a:spAutoFit/>
          </a:bodyPr>
          <a:lstStyle/>
          <a:p>
            <a:r>
              <a:rPr lang="en-US" b="1" dirty="0" smtClean="0"/>
              <a:t>Intracellular</a:t>
            </a:r>
            <a:endParaRPr lang="en-US" b="1" dirty="0"/>
          </a:p>
        </p:txBody>
      </p:sp>
    </p:spTree>
    <p:extLst>
      <p:ext uri="{BB962C8B-B14F-4D97-AF65-F5344CB8AC3E}">
        <p14:creationId xmlns:p14="http://schemas.microsoft.com/office/powerpoint/2010/main" val="31548020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61B428-23AF-4E2E-A4D7-BBD44EAFB368}"/>
              </a:ext>
            </a:extLst>
          </p:cNvPr>
          <p:cNvSpPr>
            <a:spLocks noGrp="1"/>
          </p:cNvSpPr>
          <p:nvPr>
            <p:ph idx="1"/>
          </p:nvPr>
        </p:nvSpPr>
        <p:spPr>
          <a:xfrm>
            <a:off x="1713390" y="269289"/>
            <a:ext cx="10182688" cy="6273554"/>
          </a:xfrm>
        </p:spPr>
        <p:txBody>
          <a:bodyPr>
            <a:normAutofit/>
          </a:bodyPr>
          <a:lstStyle/>
          <a:p>
            <a:pPr marL="0" indent="0">
              <a:buNone/>
            </a:pPr>
            <a:r>
              <a:rPr lang="en-IN" sz="2800" dirty="0">
                <a:solidFill>
                  <a:srgbClr val="FF0000"/>
                </a:solidFill>
                <a:latin typeface="Times New Roman" pitchFamily="18" charset="0"/>
                <a:cs typeface="Times New Roman" pitchFamily="18" charset="0"/>
              </a:rPr>
              <a:t>Quinidine: </a:t>
            </a:r>
          </a:p>
          <a:p>
            <a:pPr marL="0" indent="0" algn="just">
              <a:buNone/>
            </a:pPr>
            <a:r>
              <a:rPr lang="en-IN" sz="2400" dirty="0">
                <a:latin typeface="Times New Roman" pitchFamily="18" charset="0"/>
                <a:cs typeface="Times New Roman" pitchFamily="18" charset="0"/>
              </a:rPr>
              <a:t> • </a:t>
            </a:r>
            <a:r>
              <a:rPr lang="en-IN" sz="3200" dirty="0">
                <a:latin typeface="Times New Roman" pitchFamily="18" charset="0"/>
                <a:cs typeface="Times New Roman" pitchFamily="18" charset="0"/>
              </a:rPr>
              <a:t>Quinidine causes fall in BP due to its weak </a:t>
            </a:r>
            <a:r>
              <a:rPr lang="el-GR" sz="3200" dirty="0">
                <a:latin typeface="Times New Roman" pitchFamily="18" charset="0"/>
                <a:cs typeface="Times New Roman" pitchFamily="18" charset="0"/>
              </a:rPr>
              <a:t>α </a:t>
            </a:r>
            <a:r>
              <a:rPr lang="en-IN" sz="3200" dirty="0">
                <a:latin typeface="Times New Roman" pitchFamily="18" charset="0"/>
                <a:cs typeface="Times New Roman" pitchFamily="18" charset="0"/>
              </a:rPr>
              <a:t>adrenergic blockade action and direct cardiac depression property.</a:t>
            </a:r>
          </a:p>
          <a:p>
            <a:pPr marL="0" indent="0" algn="just">
              <a:buNone/>
            </a:pPr>
            <a:r>
              <a:rPr lang="en-IN" sz="3200" dirty="0">
                <a:latin typeface="Times New Roman" pitchFamily="18" charset="0"/>
                <a:cs typeface="Times New Roman" pitchFamily="18" charset="0"/>
              </a:rPr>
              <a:t> • Quinidine also has mild anticholinergic actions.</a:t>
            </a:r>
          </a:p>
          <a:p>
            <a:pPr marL="0" indent="0" algn="just">
              <a:buNone/>
            </a:pPr>
            <a:r>
              <a:rPr lang="en-IN" sz="3200" dirty="0">
                <a:latin typeface="Times New Roman" pitchFamily="18" charset="0"/>
                <a:cs typeface="Times New Roman" pitchFamily="18" charset="0"/>
              </a:rPr>
              <a:t> </a:t>
            </a:r>
            <a:r>
              <a:rPr lang="en-IN" sz="3200" dirty="0" smtClean="0">
                <a:latin typeface="Times New Roman" pitchFamily="18" charset="0"/>
                <a:cs typeface="Times New Roman" pitchFamily="18" charset="0"/>
              </a:rPr>
              <a:t>• Quinidine </a:t>
            </a:r>
            <a:r>
              <a:rPr lang="en-IN" sz="3200" dirty="0">
                <a:latin typeface="Times New Roman" pitchFamily="18" charset="0"/>
                <a:cs typeface="Times New Roman" pitchFamily="18" charset="0"/>
              </a:rPr>
              <a:t>also decreased skeletal muscle contractility, augmented uterine contractions, vomiting, diarrhoea and neurological effects like ringing in ears, vertigo, deafness, visual disturbances and mental </a:t>
            </a:r>
            <a:r>
              <a:rPr lang="en-IN" sz="3200" dirty="0" smtClean="0">
                <a:latin typeface="Times New Roman" pitchFamily="18" charset="0"/>
                <a:cs typeface="Times New Roman" pitchFamily="18" charset="0"/>
              </a:rPr>
              <a:t>changes.</a:t>
            </a:r>
          </a:p>
          <a:p>
            <a:pPr marL="0" indent="0" algn="just">
              <a:buNone/>
            </a:pPr>
            <a:r>
              <a:rPr lang="en-IN" sz="3200" dirty="0" smtClean="0">
                <a:latin typeface="Times New Roman" pitchFamily="18" charset="0"/>
                <a:cs typeface="Times New Roman" pitchFamily="18" charset="0"/>
              </a:rPr>
              <a:t>• </a:t>
            </a:r>
            <a:r>
              <a:rPr lang="en-IN" sz="3200" dirty="0" err="1">
                <a:latin typeface="Times New Roman" pitchFamily="18" charset="0"/>
                <a:cs typeface="Times New Roman" pitchFamily="18" charset="0"/>
              </a:rPr>
              <a:t>Levo</a:t>
            </a:r>
            <a:r>
              <a:rPr lang="en-IN" sz="3200" dirty="0">
                <a:latin typeface="Times New Roman" pitchFamily="18" charset="0"/>
                <a:cs typeface="Times New Roman" pitchFamily="18" charset="0"/>
              </a:rPr>
              <a:t> isomer of quinidine used as an antimalarial agent, and has been used as a parenteral alternative to quinine for falciparum malaria.</a:t>
            </a:r>
          </a:p>
        </p:txBody>
      </p:sp>
    </p:spTree>
    <p:extLst>
      <p:ext uri="{BB962C8B-B14F-4D97-AF65-F5344CB8AC3E}">
        <p14:creationId xmlns:p14="http://schemas.microsoft.com/office/powerpoint/2010/main" val="36881690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66B14D-53F3-4591-823B-8EFD7F65688B}"/>
              </a:ext>
            </a:extLst>
          </p:cNvPr>
          <p:cNvSpPr>
            <a:spLocks noGrp="1"/>
          </p:cNvSpPr>
          <p:nvPr>
            <p:ph idx="1"/>
          </p:nvPr>
        </p:nvSpPr>
        <p:spPr>
          <a:xfrm>
            <a:off x="1748901" y="177553"/>
            <a:ext cx="10173810" cy="6604987"/>
          </a:xfrm>
        </p:spPr>
        <p:txBody>
          <a:bodyPr>
            <a:normAutofit fontScale="92500" lnSpcReduction="20000"/>
          </a:bodyPr>
          <a:lstStyle/>
          <a:p>
            <a:pPr marL="0" indent="0">
              <a:buNone/>
            </a:pPr>
            <a:endParaRPr lang="en-IN" dirty="0"/>
          </a:p>
          <a:p>
            <a:pPr marL="0" indent="0" algn="just">
              <a:buNone/>
            </a:pPr>
            <a:r>
              <a:rPr lang="en-IN" sz="2800" dirty="0">
                <a:solidFill>
                  <a:srgbClr val="FF0000"/>
                </a:solidFill>
                <a:latin typeface="Times New Roman" pitchFamily="18" charset="0"/>
                <a:cs typeface="Times New Roman" pitchFamily="18" charset="0"/>
              </a:rPr>
              <a:t>Quinidine:</a:t>
            </a:r>
            <a:r>
              <a:rPr lang="en-IN" sz="2800" dirty="0">
                <a:latin typeface="Times New Roman" pitchFamily="18" charset="0"/>
                <a:cs typeface="Times New Roman" pitchFamily="18" charset="0"/>
              </a:rPr>
              <a:t> </a:t>
            </a:r>
          </a:p>
          <a:p>
            <a:pPr marL="0" indent="0" algn="just">
              <a:buNone/>
            </a:pPr>
            <a:r>
              <a:rPr lang="en-IN" sz="2400" b="1" dirty="0" smtClean="0">
                <a:latin typeface="Times New Roman" pitchFamily="18" charset="0"/>
                <a:cs typeface="Times New Roman" pitchFamily="18" charset="0"/>
              </a:rPr>
              <a:t>• </a:t>
            </a:r>
            <a:r>
              <a:rPr lang="en-IN" sz="2800" b="1" dirty="0" smtClean="0">
                <a:latin typeface="Times New Roman" pitchFamily="18" charset="0"/>
                <a:cs typeface="Times New Roman" pitchFamily="18" charset="0"/>
              </a:rPr>
              <a:t>Therapeutic use:</a:t>
            </a:r>
          </a:p>
          <a:p>
            <a:pPr marL="0" indent="0" algn="just">
              <a:buNone/>
            </a:pPr>
            <a:r>
              <a:rPr lang="en-IN" sz="2400" dirty="0" smtClean="0">
                <a:latin typeface="Times New Roman" pitchFamily="18" charset="0"/>
                <a:cs typeface="Times New Roman" pitchFamily="18" charset="0"/>
              </a:rPr>
              <a:t> </a:t>
            </a:r>
            <a:r>
              <a:rPr lang="en-IN" sz="3200" dirty="0" smtClean="0">
                <a:latin typeface="Times New Roman" pitchFamily="18" charset="0"/>
                <a:cs typeface="Times New Roman" pitchFamily="18" charset="0"/>
              </a:rPr>
              <a:t>– Quinidine effective in many atrial and ventricular arrhythmias, it is rarely used now, because of risk of adverse effects, including that of </a:t>
            </a:r>
            <a:r>
              <a:rPr lang="en-IN" sz="3200" dirty="0" err="1" smtClean="0">
                <a:latin typeface="Times New Roman" pitchFamily="18" charset="0"/>
                <a:cs typeface="Times New Roman" pitchFamily="18" charset="0"/>
              </a:rPr>
              <a:t>torsades</a:t>
            </a:r>
            <a:r>
              <a:rPr lang="en-IN" sz="3200" dirty="0" smtClean="0">
                <a:latin typeface="Times New Roman" pitchFamily="18" charset="0"/>
                <a:cs typeface="Times New Roman" pitchFamily="18" charset="0"/>
              </a:rPr>
              <a:t> de pointes (abnormal heart rhythm that leads to death), sudden cardiac arrest or Ventricular fibrillation (VF);  vascular collapse, thrombocytopenia, </a:t>
            </a:r>
          </a:p>
          <a:p>
            <a:pPr marL="0" indent="0" algn="just">
              <a:buNone/>
            </a:pPr>
            <a:r>
              <a:rPr lang="en-US" sz="2800" dirty="0" smtClean="0">
                <a:latin typeface="Times New Roman" pitchFamily="18" charset="0"/>
                <a:cs typeface="Times New Roman" pitchFamily="18" charset="0"/>
              </a:rPr>
              <a:t>Procainamide </a:t>
            </a:r>
            <a:r>
              <a:rPr lang="en-US" sz="2800" dirty="0">
                <a:latin typeface="Times New Roman" pitchFamily="18" charset="0"/>
                <a:cs typeface="Times New Roman" pitchFamily="18" charset="0"/>
              </a:rPr>
              <a:t>and disopyramide: </a:t>
            </a:r>
          </a:p>
          <a:p>
            <a:pPr marL="0" indent="0" algn="just">
              <a:buNone/>
            </a:pPr>
            <a:r>
              <a:rPr lang="en-US" sz="2400" dirty="0">
                <a:latin typeface="Times New Roman" pitchFamily="18" charset="0"/>
                <a:cs typeface="Times New Roman" pitchFamily="18" charset="0"/>
              </a:rPr>
              <a:t>• </a:t>
            </a:r>
            <a:r>
              <a:rPr lang="en-US" sz="2400" b="1" dirty="0">
                <a:latin typeface="Times New Roman" pitchFamily="18" charset="0"/>
                <a:cs typeface="Times New Roman" pitchFamily="18" charset="0"/>
              </a:rPr>
              <a:t>Therapeutic use:</a:t>
            </a:r>
          </a:p>
          <a:p>
            <a:pPr marL="0" indent="0" algn="just">
              <a:buNone/>
            </a:pPr>
            <a:r>
              <a:rPr lang="en-US" sz="2400" dirty="0">
                <a:latin typeface="Times New Roman" pitchFamily="18" charset="0"/>
                <a:cs typeface="Times New Roman" pitchFamily="18" charset="0"/>
              </a:rPr>
              <a:t> </a:t>
            </a:r>
            <a:r>
              <a:rPr lang="en-US" sz="3200" dirty="0">
                <a:latin typeface="Times New Roman" pitchFamily="18" charset="0"/>
                <a:cs typeface="Times New Roman" pitchFamily="18" charset="0"/>
              </a:rPr>
              <a:t>– Procainamide is available in an intravenous formulation only and may be used to treat acute atrial and ventricular arrhythmias.</a:t>
            </a:r>
          </a:p>
          <a:p>
            <a:pPr marL="0" indent="0" algn="just">
              <a:buNone/>
            </a:pPr>
            <a:r>
              <a:rPr lang="en-US" sz="3200" dirty="0">
                <a:latin typeface="Times New Roman" pitchFamily="18" charset="0"/>
                <a:cs typeface="Times New Roman" pitchFamily="18" charset="0"/>
              </a:rPr>
              <a:t> – Disopyramide is used in the treatment of ventricular arrhythmias as an alternative to procainamide or quinidine and may also be used for maintenance of sinus rhythm in atrial fibrillation or flutter.</a:t>
            </a:r>
            <a:endParaRPr lang="en-IN" sz="3200" dirty="0">
              <a:latin typeface="Times New Roman" pitchFamily="18" charset="0"/>
              <a:cs typeface="Times New Roman" pitchFamily="18" charset="0"/>
            </a:endParaRPr>
          </a:p>
        </p:txBody>
      </p:sp>
    </p:spTree>
    <p:extLst>
      <p:ext uri="{BB962C8B-B14F-4D97-AF65-F5344CB8AC3E}">
        <p14:creationId xmlns:p14="http://schemas.microsoft.com/office/powerpoint/2010/main" val="40201049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7B87C9-8144-4226-BD01-9D9914C1392C}"/>
              </a:ext>
            </a:extLst>
          </p:cNvPr>
          <p:cNvSpPr>
            <a:spLocks noGrp="1"/>
          </p:cNvSpPr>
          <p:nvPr>
            <p:ph idx="1"/>
          </p:nvPr>
        </p:nvSpPr>
        <p:spPr>
          <a:xfrm>
            <a:off x="1562469" y="230819"/>
            <a:ext cx="10449017" cy="6409678"/>
          </a:xfrm>
        </p:spPr>
        <p:txBody>
          <a:bodyPr>
            <a:normAutofit/>
          </a:bodyPr>
          <a:lstStyle/>
          <a:p>
            <a:pPr marL="0" indent="0">
              <a:buNone/>
            </a:pPr>
            <a:endParaRPr lang="en-IN" dirty="0"/>
          </a:p>
          <a:p>
            <a:pPr algn="just"/>
            <a:r>
              <a:rPr lang="en-US" sz="2800" b="1" dirty="0">
                <a:latin typeface="Times New Roman" pitchFamily="18" charset="0"/>
                <a:cs typeface="Times New Roman" pitchFamily="18" charset="0"/>
              </a:rPr>
              <a:t>Class I B: </a:t>
            </a:r>
            <a:r>
              <a:rPr lang="en-US" sz="2800" dirty="0">
                <a:latin typeface="Times New Roman" pitchFamily="18" charset="0"/>
                <a:cs typeface="Times New Roman" pitchFamily="18" charset="0"/>
              </a:rPr>
              <a:t>Shorten repolarization , </a:t>
            </a:r>
            <a:r>
              <a:rPr lang="en-US" sz="2800" dirty="0" err="1">
                <a:latin typeface="Times New Roman" pitchFamily="18" charset="0"/>
                <a:cs typeface="Times New Roman" pitchFamily="18" charset="0"/>
              </a:rPr>
              <a:t>e.g</a:t>
            </a:r>
            <a:r>
              <a:rPr lang="en-US" sz="2800" dirty="0">
                <a:latin typeface="Times New Roman" pitchFamily="18" charset="0"/>
                <a:cs typeface="Times New Roman" pitchFamily="18" charset="0"/>
              </a:rPr>
              <a:t> : </a:t>
            </a:r>
            <a:r>
              <a:rPr lang="en-US" sz="2800" dirty="0" err="1" smtClean="0">
                <a:latin typeface="Times New Roman" pitchFamily="18" charset="0"/>
                <a:cs typeface="Times New Roman" pitchFamily="18" charset="0"/>
              </a:rPr>
              <a:t>Lignocaine,Phenytoin</a:t>
            </a:r>
            <a:endParaRPr lang="en-US" sz="2800" dirty="0">
              <a:solidFill>
                <a:srgbClr val="FF0000"/>
              </a:solidFill>
              <a:latin typeface="Times New Roman" pitchFamily="18" charset="0"/>
              <a:cs typeface="Times New Roman" pitchFamily="18" charset="0"/>
            </a:endParaRPr>
          </a:p>
          <a:p>
            <a:pPr marL="0" indent="0" algn="just">
              <a:buNone/>
            </a:pPr>
            <a:r>
              <a:rPr lang="en-US" sz="2400" dirty="0">
                <a:latin typeface="Times New Roman" pitchFamily="18" charset="0"/>
                <a:cs typeface="Times New Roman" pitchFamily="18" charset="0"/>
              </a:rPr>
              <a:t> • </a:t>
            </a:r>
            <a:r>
              <a:rPr lang="en-US" sz="3200" dirty="0">
                <a:latin typeface="Times New Roman" pitchFamily="18" charset="0"/>
                <a:cs typeface="Times New Roman" pitchFamily="18" charset="0"/>
              </a:rPr>
              <a:t>The most prominent cardiac action of lidocaine is suppression of automaticity in ectopic foci. </a:t>
            </a:r>
          </a:p>
          <a:p>
            <a:pPr marL="457200" indent="-457200" algn="just">
              <a:buAutoNum type="arabicPeriod"/>
            </a:pPr>
            <a:r>
              <a:rPr lang="en-US" sz="3200" dirty="0">
                <a:latin typeface="Times New Roman" pitchFamily="18" charset="0"/>
                <a:cs typeface="Times New Roman" pitchFamily="18" charset="0"/>
              </a:rPr>
              <a:t> </a:t>
            </a:r>
            <a:r>
              <a:rPr lang="en-IN" sz="3200" dirty="0">
                <a:latin typeface="Times New Roman" pitchFamily="18" charset="0"/>
                <a:cs typeface="Times New Roman" pitchFamily="18" charset="0"/>
              </a:rPr>
              <a:t>↓ Automaticity in </a:t>
            </a:r>
            <a:r>
              <a:rPr lang="en-IN" sz="3200" dirty="0" smtClean="0">
                <a:latin typeface="Times New Roman" pitchFamily="18" charset="0"/>
                <a:cs typeface="Times New Roman" pitchFamily="18" charset="0"/>
              </a:rPr>
              <a:t>Purkinje cells.</a:t>
            </a:r>
            <a:endParaRPr lang="en-IN" sz="3200" dirty="0">
              <a:latin typeface="Times New Roman" pitchFamily="18" charset="0"/>
              <a:cs typeface="Times New Roman" pitchFamily="18" charset="0"/>
            </a:endParaRPr>
          </a:p>
          <a:p>
            <a:pPr marL="457200" indent="-457200" algn="just">
              <a:buAutoNum type="arabicPeriod"/>
            </a:pPr>
            <a:r>
              <a:rPr lang="en-IN" sz="3200" dirty="0">
                <a:latin typeface="Times New Roman" pitchFamily="18" charset="0"/>
                <a:cs typeface="Times New Roman" pitchFamily="18" charset="0"/>
              </a:rPr>
              <a:t>↓ </a:t>
            </a:r>
            <a:r>
              <a:rPr lang="en-IN" sz="3200" dirty="0" smtClean="0">
                <a:latin typeface="Times New Roman" pitchFamily="18" charset="0"/>
                <a:cs typeface="Times New Roman" pitchFamily="18" charset="0"/>
              </a:rPr>
              <a:t>Abnormal &amp; triggered activity</a:t>
            </a:r>
          </a:p>
          <a:p>
            <a:pPr marL="457200" indent="-457200" algn="just">
              <a:buAutoNum type="arabicPeriod"/>
            </a:pPr>
            <a:r>
              <a:rPr lang="en-IN" sz="3200" dirty="0">
                <a:latin typeface="Times New Roman" pitchFamily="18" charset="0"/>
                <a:cs typeface="Times New Roman" pitchFamily="18" charset="0"/>
              </a:rPr>
              <a:t>↓ </a:t>
            </a:r>
            <a:r>
              <a:rPr lang="en-IN" sz="3200" dirty="0" smtClean="0">
                <a:latin typeface="Times New Roman" pitchFamily="18" charset="0"/>
                <a:cs typeface="Times New Roman" pitchFamily="18" charset="0"/>
              </a:rPr>
              <a:t>Slope of Phase 4</a:t>
            </a:r>
            <a:endParaRPr lang="en-IN" sz="3200" dirty="0">
              <a:latin typeface="Times New Roman" pitchFamily="18" charset="0"/>
              <a:cs typeface="Times New Roman" pitchFamily="18" charset="0"/>
            </a:endParaRPr>
          </a:p>
          <a:p>
            <a:pPr marL="457200" indent="-457200" algn="just">
              <a:buAutoNum type="arabicPeriod"/>
            </a:pPr>
            <a:r>
              <a:rPr lang="en-IN" sz="3200" dirty="0" smtClean="0">
                <a:latin typeface="Times New Roman" pitchFamily="18" charset="0"/>
                <a:cs typeface="Times New Roman" pitchFamily="18" charset="0"/>
              </a:rPr>
              <a:t>↑excitability threshold </a:t>
            </a:r>
            <a:endParaRPr lang="en-IN" sz="3200" dirty="0">
              <a:latin typeface="Times New Roman" pitchFamily="18" charset="0"/>
              <a:cs typeface="Times New Roman" pitchFamily="18" charset="0"/>
            </a:endParaRPr>
          </a:p>
          <a:p>
            <a:pPr marL="457200" indent="-457200" algn="just">
              <a:buAutoNum type="arabicPeriod"/>
            </a:pPr>
            <a:r>
              <a:rPr lang="en-IN" sz="3200" dirty="0" smtClean="0">
                <a:latin typeface="Times New Roman" pitchFamily="18" charset="0"/>
                <a:cs typeface="Times New Roman" pitchFamily="18" charset="0"/>
              </a:rPr>
              <a:t>No change in action </a:t>
            </a:r>
            <a:r>
              <a:rPr lang="en-IN" sz="3200" dirty="0">
                <a:latin typeface="Times New Roman" pitchFamily="18" charset="0"/>
                <a:cs typeface="Times New Roman" pitchFamily="18" charset="0"/>
              </a:rPr>
              <a:t>potential</a:t>
            </a:r>
          </a:p>
          <a:p>
            <a:pPr marL="457200" indent="-457200" algn="just">
              <a:buAutoNum type="arabicPeriod"/>
            </a:pPr>
            <a:r>
              <a:rPr lang="en-IN" sz="3200" dirty="0">
                <a:latin typeface="Times New Roman" pitchFamily="18" charset="0"/>
                <a:cs typeface="Times New Roman" pitchFamily="18" charset="0"/>
              </a:rPr>
              <a:t>Abolish re-entrant </a:t>
            </a:r>
            <a:r>
              <a:rPr lang="en-IN" sz="3200" dirty="0" smtClean="0">
                <a:latin typeface="Times New Roman" pitchFamily="18" charset="0"/>
                <a:cs typeface="Times New Roman" pitchFamily="18" charset="0"/>
              </a:rPr>
              <a:t>ventricles.</a:t>
            </a:r>
            <a:endParaRPr lang="en-IN" sz="3200" dirty="0">
              <a:latin typeface="Times New Roman" pitchFamily="18" charset="0"/>
              <a:cs typeface="Times New Roman" pitchFamily="18" charset="0"/>
            </a:endParaRPr>
          </a:p>
        </p:txBody>
      </p:sp>
    </p:spTree>
    <p:extLst>
      <p:ext uri="{BB962C8B-B14F-4D97-AF65-F5344CB8AC3E}">
        <p14:creationId xmlns:p14="http://schemas.microsoft.com/office/powerpoint/2010/main" val="20153952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C18CDA-43BE-4653-B533-08469E801227}"/>
              </a:ext>
            </a:extLst>
          </p:cNvPr>
          <p:cNvSpPr>
            <a:spLocks noGrp="1"/>
          </p:cNvSpPr>
          <p:nvPr>
            <p:ph idx="1"/>
          </p:nvPr>
        </p:nvSpPr>
        <p:spPr>
          <a:xfrm>
            <a:off x="1731145" y="426128"/>
            <a:ext cx="10235953" cy="6294268"/>
          </a:xfrm>
        </p:spPr>
        <p:txBody>
          <a:bodyPr/>
          <a:lstStyle/>
          <a:p>
            <a:pPr marL="0" indent="0">
              <a:buNone/>
            </a:pPr>
            <a:endParaRPr lang="en-US" sz="2400" dirty="0">
              <a:latin typeface="Arial" panose="020B0604020202020204" pitchFamily="34" charset="0"/>
              <a:cs typeface="Arial" panose="020B0604020202020204" pitchFamily="34" charset="0"/>
            </a:endParaRPr>
          </a:p>
          <a:p>
            <a:pPr marL="0" indent="0" algn="just">
              <a:buNone/>
            </a:pPr>
            <a:r>
              <a:rPr lang="en-US" dirty="0"/>
              <a:t> </a:t>
            </a:r>
            <a:r>
              <a:rPr lang="en-US" sz="2800" dirty="0">
                <a:latin typeface="Times New Roman" pitchFamily="18" charset="0"/>
                <a:cs typeface="Times New Roman" pitchFamily="18" charset="0"/>
              </a:rPr>
              <a:t>• </a:t>
            </a:r>
            <a:r>
              <a:rPr lang="en-US" sz="2800" b="1" dirty="0">
                <a:latin typeface="Times New Roman" pitchFamily="18" charset="0"/>
                <a:cs typeface="Times New Roman" pitchFamily="18" charset="0"/>
              </a:rPr>
              <a:t>Adverse effects:</a:t>
            </a:r>
          </a:p>
          <a:p>
            <a:pPr marL="0" indent="0" algn="just">
              <a:buNone/>
            </a:pPr>
            <a:r>
              <a:rPr lang="en-US" sz="2400" dirty="0">
                <a:latin typeface="Times New Roman" pitchFamily="18" charset="0"/>
                <a:cs typeface="Times New Roman" pitchFamily="18" charset="0"/>
              </a:rPr>
              <a:t> – </a:t>
            </a:r>
            <a:r>
              <a:rPr lang="en-US" sz="3200" dirty="0">
                <a:latin typeface="Times New Roman" pitchFamily="18" charset="0"/>
                <a:cs typeface="Times New Roman" pitchFamily="18" charset="0"/>
              </a:rPr>
              <a:t>Lidocaine has a fairly wide therapeutic index. It shows little impairment of left ventricular function </a:t>
            </a:r>
            <a:r>
              <a:rPr lang="en-US" sz="3200" dirty="0" smtClean="0">
                <a:latin typeface="Times New Roman" pitchFamily="18" charset="0"/>
                <a:cs typeface="Times New Roman" pitchFamily="18" charset="0"/>
              </a:rPr>
              <a:t>.</a:t>
            </a:r>
            <a:endParaRPr lang="en-US" sz="3200" dirty="0">
              <a:latin typeface="Times New Roman" pitchFamily="18" charset="0"/>
              <a:cs typeface="Times New Roman" pitchFamily="18" charset="0"/>
            </a:endParaRPr>
          </a:p>
          <a:p>
            <a:pPr marL="0" indent="0" algn="just">
              <a:buNone/>
            </a:pPr>
            <a:r>
              <a:rPr lang="en-US" sz="3200" dirty="0">
                <a:latin typeface="Times New Roman" pitchFamily="18" charset="0"/>
                <a:cs typeface="Times New Roman" pitchFamily="18" charset="0"/>
              </a:rPr>
              <a:t> – Drowsiness, nausea, blurred vision, disorientation, </a:t>
            </a:r>
            <a:r>
              <a:rPr lang="en-US" sz="3200" dirty="0" err="1" smtClean="0">
                <a:latin typeface="Times New Roman" pitchFamily="18" charset="0"/>
                <a:cs typeface="Times New Roman" pitchFamily="18" charset="0"/>
              </a:rPr>
              <a:t>twitchings</a:t>
            </a:r>
            <a:r>
              <a:rPr lang="en-US" sz="3200" dirty="0" smtClean="0">
                <a:latin typeface="Times New Roman" pitchFamily="18" charset="0"/>
                <a:cs typeface="Times New Roman" pitchFamily="18" charset="0"/>
              </a:rPr>
              <a:t> </a:t>
            </a:r>
            <a:r>
              <a:rPr lang="en-US" sz="3200" dirty="0">
                <a:latin typeface="Times New Roman" pitchFamily="18" charset="0"/>
                <a:cs typeface="Times New Roman" pitchFamily="18" charset="0"/>
              </a:rPr>
              <a:t>and fits.</a:t>
            </a:r>
            <a:endParaRPr lang="en-IN" sz="3200" dirty="0">
              <a:latin typeface="Times New Roman" pitchFamily="18" charset="0"/>
              <a:cs typeface="Times New Roman" pitchFamily="18" charset="0"/>
            </a:endParaRPr>
          </a:p>
        </p:txBody>
      </p:sp>
    </p:spTree>
    <p:extLst>
      <p:ext uri="{BB962C8B-B14F-4D97-AF65-F5344CB8AC3E}">
        <p14:creationId xmlns:p14="http://schemas.microsoft.com/office/powerpoint/2010/main" val="18756658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678C3B-F540-44B3-9233-13EBC272577A}"/>
              </a:ext>
            </a:extLst>
          </p:cNvPr>
          <p:cNvSpPr>
            <a:spLocks noGrp="1"/>
          </p:cNvSpPr>
          <p:nvPr>
            <p:ph idx="1"/>
          </p:nvPr>
        </p:nvSpPr>
        <p:spPr>
          <a:xfrm>
            <a:off x="1944211" y="426128"/>
            <a:ext cx="9969622" cy="6143348"/>
          </a:xfrm>
        </p:spPr>
        <p:txBody>
          <a:bodyPr>
            <a:normAutofit/>
          </a:bodyPr>
          <a:lstStyle/>
          <a:p>
            <a:endParaRPr lang="en-IN" dirty="0"/>
          </a:p>
          <a:p>
            <a:r>
              <a:rPr lang="en-US" sz="2900" b="1" dirty="0">
                <a:latin typeface="Times New Roman" pitchFamily="18" charset="0"/>
                <a:cs typeface="Times New Roman" pitchFamily="18" charset="0"/>
              </a:rPr>
              <a:t>Class I C: </a:t>
            </a:r>
            <a:r>
              <a:rPr lang="en-US" sz="2900" dirty="0">
                <a:latin typeface="Times New Roman" pitchFamily="18" charset="0"/>
                <a:cs typeface="Times New Roman" pitchFamily="18" charset="0"/>
              </a:rPr>
              <a:t>Little effect on repolarization </a:t>
            </a:r>
            <a:r>
              <a:rPr lang="en-US" sz="2900" dirty="0" err="1" smtClean="0">
                <a:latin typeface="Times New Roman" pitchFamily="18" charset="0"/>
                <a:cs typeface="Times New Roman" pitchFamily="18" charset="0"/>
              </a:rPr>
              <a:t>e.g</a:t>
            </a:r>
            <a:r>
              <a:rPr lang="en-US" sz="2900" dirty="0" smtClean="0">
                <a:latin typeface="Times New Roman" pitchFamily="18" charset="0"/>
                <a:cs typeface="Times New Roman" pitchFamily="18" charset="0"/>
              </a:rPr>
              <a:t> </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Propafenone</a:t>
            </a:r>
            <a:endParaRPr lang="en-US" sz="2900" dirty="0">
              <a:latin typeface="Times New Roman" pitchFamily="18" charset="0"/>
              <a:cs typeface="Times New Roman" pitchFamily="18" charset="0"/>
            </a:endParaRPr>
          </a:p>
          <a:p>
            <a:pPr marL="0" indent="0">
              <a:buNone/>
            </a:pPr>
            <a:r>
              <a:rPr lang="en-US" sz="2900" dirty="0" smtClean="0">
                <a:solidFill>
                  <a:srgbClr val="FF0000"/>
                </a:solidFill>
                <a:latin typeface="Times New Roman" pitchFamily="18" charset="0"/>
                <a:cs typeface="Times New Roman" pitchFamily="18" charset="0"/>
              </a:rPr>
              <a:t> </a:t>
            </a:r>
            <a:r>
              <a:rPr lang="en-US" sz="2900" dirty="0" err="1">
                <a:solidFill>
                  <a:srgbClr val="FF0000"/>
                </a:solidFill>
                <a:latin typeface="Times New Roman" pitchFamily="18" charset="0"/>
                <a:cs typeface="Times New Roman" pitchFamily="18" charset="0"/>
              </a:rPr>
              <a:t>P</a:t>
            </a:r>
            <a:r>
              <a:rPr lang="en-US" sz="2900" dirty="0" err="1" smtClean="0">
                <a:solidFill>
                  <a:srgbClr val="FF0000"/>
                </a:solidFill>
                <a:latin typeface="Times New Roman" pitchFamily="18" charset="0"/>
                <a:cs typeface="Times New Roman" pitchFamily="18" charset="0"/>
              </a:rPr>
              <a:t>ropafenone</a:t>
            </a:r>
            <a:r>
              <a:rPr lang="en-US" sz="2900" dirty="0" smtClean="0">
                <a:latin typeface="Times New Roman" pitchFamily="18" charset="0"/>
                <a:cs typeface="Times New Roman" pitchFamily="18" charset="0"/>
              </a:rPr>
              <a:t>:</a:t>
            </a:r>
          </a:p>
          <a:p>
            <a:pPr marL="0" indent="0">
              <a:buNone/>
            </a:pPr>
            <a:r>
              <a:rPr lang="en-US" sz="2900" dirty="0" smtClean="0">
                <a:latin typeface="Times New Roman" pitchFamily="18" charset="0"/>
                <a:cs typeface="Times New Roman" pitchFamily="18" charset="0"/>
              </a:rPr>
              <a:t>1. Powerful Na blocker</a:t>
            </a:r>
          </a:p>
          <a:p>
            <a:pPr marL="457200" indent="-457200" algn="just">
              <a:buAutoNum type="arabicPeriod"/>
            </a:pPr>
            <a:r>
              <a:rPr lang="en-US" sz="2900" dirty="0">
                <a:latin typeface="Times New Roman" pitchFamily="18" charset="0"/>
                <a:cs typeface="Times New Roman" pitchFamily="18" charset="0"/>
              </a:rPr>
              <a:t> </a:t>
            </a:r>
            <a:r>
              <a:rPr lang="en-IN" sz="2900" dirty="0">
                <a:latin typeface="Times New Roman" pitchFamily="18" charset="0"/>
                <a:cs typeface="Times New Roman" pitchFamily="18" charset="0"/>
              </a:rPr>
              <a:t>↓ </a:t>
            </a:r>
            <a:r>
              <a:rPr lang="en-IN" sz="2900" dirty="0" smtClean="0">
                <a:latin typeface="Times New Roman" pitchFamily="18" charset="0"/>
                <a:cs typeface="Times New Roman" pitchFamily="18" charset="0"/>
              </a:rPr>
              <a:t>Premature ventricular depolarization.</a:t>
            </a:r>
            <a:endParaRPr lang="en-IN" sz="2900" dirty="0">
              <a:latin typeface="Times New Roman" pitchFamily="18" charset="0"/>
              <a:cs typeface="Times New Roman" pitchFamily="18" charset="0"/>
            </a:endParaRPr>
          </a:p>
          <a:p>
            <a:pPr marL="457200" indent="-457200" algn="just">
              <a:buAutoNum type="arabicPeriod"/>
            </a:pPr>
            <a:r>
              <a:rPr lang="en-IN" sz="2900" dirty="0" smtClean="0">
                <a:latin typeface="Times New Roman" pitchFamily="18" charset="0"/>
                <a:cs typeface="Times New Roman" pitchFamily="18" charset="0"/>
              </a:rPr>
              <a:t> Automaticity in pace maker.</a:t>
            </a:r>
            <a:endParaRPr lang="en-IN" sz="2900" dirty="0">
              <a:latin typeface="Times New Roman" pitchFamily="18" charset="0"/>
              <a:cs typeface="Times New Roman" pitchFamily="18" charset="0"/>
            </a:endParaRPr>
          </a:p>
          <a:p>
            <a:pPr marL="457200" indent="-457200" algn="just">
              <a:buAutoNum type="arabicPeriod"/>
            </a:pPr>
            <a:r>
              <a:rPr lang="en-IN" sz="2900" dirty="0">
                <a:latin typeface="Times New Roman" pitchFamily="18" charset="0"/>
                <a:cs typeface="Times New Roman" pitchFamily="18" charset="0"/>
              </a:rPr>
              <a:t>↓ </a:t>
            </a:r>
            <a:r>
              <a:rPr lang="en-IN" sz="2900" dirty="0" smtClean="0">
                <a:latin typeface="Times New Roman" pitchFamily="18" charset="0"/>
                <a:cs typeface="Times New Roman" pitchFamily="18" charset="0"/>
              </a:rPr>
              <a:t>responsiveness &amp; conductance</a:t>
            </a:r>
            <a:endParaRPr lang="en-IN" sz="2900" dirty="0">
              <a:latin typeface="Times New Roman" pitchFamily="18" charset="0"/>
              <a:cs typeface="Times New Roman" pitchFamily="18" charset="0"/>
            </a:endParaRPr>
          </a:p>
          <a:p>
            <a:pPr marL="0" indent="0">
              <a:buNone/>
            </a:pPr>
            <a:endParaRPr lang="en-US" sz="2000" dirty="0">
              <a:latin typeface="Arial Black" panose="020B0A04020102020204" pitchFamily="34" charset="0"/>
            </a:endParaRPr>
          </a:p>
          <a:p>
            <a:pPr marL="0" indent="0">
              <a:buNone/>
            </a:pPr>
            <a:r>
              <a:rPr lang="en-US" dirty="0"/>
              <a:t> </a:t>
            </a:r>
            <a:endParaRPr lang="en-IN" dirty="0"/>
          </a:p>
        </p:txBody>
      </p:sp>
    </p:spTree>
    <p:extLst>
      <p:ext uri="{BB962C8B-B14F-4D97-AF65-F5344CB8AC3E}">
        <p14:creationId xmlns:p14="http://schemas.microsoft.com/office/powerpoint/2010/main" val="15593983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678C3B-F540-44B3-9233-13EBC272577A}"/>
              </a:ext>
            </a:extLst>
          </p:cNvPr>
          <p:cNvSpPr>
            <a:spLocks noGrp="1"/>
          </p:cNvSpPr>
          <p:nvPr>
            <p:ph idx="1"/>
          </p:nvPr>
        </p:nvSpPr>
        <p:spPr>
          <a:xfrm>
            <a:off x="8944709" y="137408"/>
            <a:ext cx="3141784" cy="6143348"/>
          </a:xfrm>
        </p:spPr>
        <p:txBody>
          <a:bodyPr>
            <a:normAutofit fontScale="62500" lnSpcReduction="20000"/>
          </a:bodyPr>
          <a:lstStyle/>
          <a:p>
            <a:pPr marL="0" indent="0">
              <a:buNone/>
            </a:pPr>
            <a:r>
              <a:rPr lang="en-US" sz="3200" b="1" dirty="0" smtClean="0">
                <a:latin typeface="Times New Roman" pitchFamily="18" charset="0"/>
                <a:cs typeface="Times New Roman" pitchFamily="18" charset="0"/>
              </a:rPr>
              <a:t>Class </a:t>
            </a:r>
            <a:r>
              <a:rPr lang="en-US" sz="3200" b="1" dirty="0">
                <a:latin typeface="Times New Roman" pitchFamily="18" charset="0"/>
                <a:cs typeface="Times New Roman" pitchFamily="18" charset="0"/>
              </a:rPr>
              <a:t>I C: </a:t>
            </a:r>
            <a:endParaRPr lang="en-US" sz="3200" b="1" dirty="0" smtClean="0">
              <a:latin typeface="Times New Roman" pitchFamily="18" charset="0"/>
              <a:cs typeface="Times New Roman" pitchFamily="18" charset="0"/>
            </a:endParaRPr>
          </a:p>
          <a:p>
            <a:pPr marL="0" indent="0">
              <a:buNone/>
            </a:pPr>
            <a:r>
              <a:rPr lang="en-US" sz="4000" dirty="0" smtClean="0">
                <a:latin typeface="Times New Roman" pitchFamily="18" charset="0"/>
                <a:cs typeface="Times New Roman" pitchFamily="18" charset="0"/>
              </a:rPr>
              <a:t>Little </a:t>
            </a:r>
            <a:r>
              <a:rPr lang="en-US" sz="4000" dirty="0">
                <a:latin typeface="Times New Roman" pitchFamily="18" charset="0"/>
                <a:cs typeface="Times New Roman" pitchFamily="18" charset="0"/>
              </a:rPr>
              <a:t>effect on repolarization </a:t>
            </a:r>
            <a:r>
              <a:rPr lang="en-US" sz="4000" dirty="0" err="1" smtClean="0">
                <a:latin typeface="Times New Roman" pitchFamily="18" charset="0"/>
                <a:cs typeface="Times New Roman" pitchFamily="18" charset="0"/>
              </a:rPr>
              <a:t>e.g</a:t>
            </a:r>
            <a:r>
              <a:rPr lang="en-US" sz="4000" dirty="0" smtClean="0">
                <a:latin typeface="Times New Roman" pitchFamily="18" charset="0"/>
                <a:cs typeface="Times New Roman" pitchFamily="18" charset="0"/>
              </a:rPr>
              <a:t> </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Propafenone</a:t>
            </a:r>
            <a:endParaRPr lang="en-US" sz="4000" dirty="0">
              <a:latin typeface="Times New Roman" pitchFamily="18" charset="0"/>
              <a:cs typeface="Times New Roman" pitchFamily="18" charset="0"/>
            </a:endParaRPr>
          </a:p>
          <a:p>
            <a:pPr marL="0" indent="0">
              <a:buNone/>
            </a:pPr>
            <a:r>
              <a:rPr lang="en-US" sz="4000" dirty="0" smtClean="0">
                <a:solidFill>
                  <a:srgbClr val="FF0000"/>
                </a:solidFill>
                <a:latin typeface="Times New Roman" pitchFamily="18" charset="0"/>
                <a:cs typeface="Times New Roman" pitchFamily="18" charset="0"/>
              </a:rPr>
              <a:t> </a:t>
            </a:r>
            <a:r>
              <a:rPr lang="en-US" sz="4000" dirty="0" err="1">
                <a:solidFill>
                  <a:srgbClr val="FF0000"/>
                </a:solidFill>
                <a:latin typeface="Times New Roman" pitchFamily="18" charset="0"/>
                <a:cs typeface="Times New Roman" pitchFamily="18" charset="0"/>
              </a:rPr>
              <a:t>P</a:t>
            </a:r>
            <a:r>
              <a:rPr lang="en-US" sz="4000" dirty="0" err="1" smtClean="0">
                <a:solidFill>
                  <a:srgbClr val="FF0000"/>
                </a:solidFill>
                <a:latin typeface="Times New Roman" pitchFamily="18" charset="0"/>
                <a:cs typeface="Times New Roman" pitchFamily="18" charset="0"/>
              </a:rPr>
              <a:t>ropafenone</a:t>
            </a:r>
            <a:r>
              <a:rPr lang="en-US" sz="4000" dirty="0" smtClean="0">
                <a:latin typeface="Times New Roman" pitchFamily="18" charset="0"/>
                <a:cs typeface="Times New Roman" pitchFamily="18" charset="0"/>
              </a:rPr>
              <a:t>:</a:t>
            </a:r>
          </a:p>
          <a:p>
            <a:pPr marL="0" indent="0">
              <a:buNone/>
            </a:pPr>
            <a:r>
              <a:rPr lang="en-US" sz="4000" dirty="0" smtClean="0">
                <a:latin typeface="Times New Roman" pitchFamily="18" charset="0"/>
                <a:cs typeface="Times New Roman" pitchFamily="18" charset="0"/>
              </a:rPr>
              <a:t>Powerful Na blocker</a:t>
            </a:r>
          </a:p>
          <a:p>
            <a:pPr marL="457200" indent="-457200" algn="just">
              <a:buAutoNum type="arabicPeriod"/>
            </a:pPr>
            <a:r>
              <a:rPr lang="en-US" sz="4000" dirty="0">
                <a:latin typeface="Times New Roman" pitchFamily="18" charset="0"/>
                <a:cs typeface="Times New Roman" pitchFamily="18" charset="0"/>
              </a:rPr>
              <a:t> </a:t>
            </a:r>
            <a:r>
              <a:rPr lang="en-IN" sz="4000" dirty="0" smtClean="0">
                <a:latin typeface="Times New Roman" pitchFamily="18" charset="0"/>
                <a:cs typeface="Times New Roman" pitchFamily="18" charset="0"/>
              </a:rPr>
              <a:t>↓Premature ventricular depolarization.</a:t>
            </a:r>
            <a:endParaRPr lang="en-IN" sz="4000" dirty="0">
              <a:latin typeface="Times New Roman" pitchFamily="18" charset="0"/>
              <a:cs typeface="Times New Roman" pitchFamily="18" charset="0"/>
            </a:endParaRPr>
          </a:p>
          <a:p>
            <a:pPr marL="457200" indent="-457200" algn="just">
              <a:buAutoNum type="arabicPeriod"/>
            </a:pPr>
            <a:r>
              <a:rPr lang="en-IN" sz="4000" dirty="0" smtClean="0">
                <a:latin typeface="Times New Roman" pitchFamily="18" charset="0"/>
                <a:cs typeface="Times New Roman" pitchFamily="18" charset="0"/>
              </a:rPr>
              <a:t> Automaticity in pace maker.</a:t>
            </a:r>
            <a:endParaRPr lang="en-IN" sz="4000" dirty="0">
              <a:latin typeface="Times New Roman" pitchFamily="18" charset="0"/>
              <a:cs typeface="Times New Roman" pitchFamily="18" charset="0"/>
            </a:endParaRPr>
          </a:p>
          <a:p>
            <a:pPr marL="457200" indent="-457200" algn="just">
              <a:buAutoNum type="arabicPeriod"/>
            </a:pPr>
            <a:r>
              <a:rPr lang="en-IN" sz="4000" dirty="0">
                <a:latin typeface="Times New Roman" pitchFamily="18" charset="0"/>
                <a:cs typeface="Times New Roman" pitchFamily="18" charset="0"/>
              </a:rPr>
              <a:t>↓ </a:t>
            </a:r>
            <a:r>
              <a:rPr lang="en-IN" sz="4000" dirty="0" smtClean="0">
                <a:latin typeface="Times New Roman" pitchFamily="18" charset="0"/>
                <a:cs typeface="Times New Roman" pitchFamily="18" charset="0"/>
              </a:rPr>
              <a:t>responsiveness &amp; conductance</a:t>
            </a:r>
            <a:endParaRPr lang="en-IN" sz="4000" dirty="0">
              <a:latin typeface="Times New Roman" pitchFamily="18" charset="0"/>
              <a:cs typeface="Times New Roman" pitchFamily="18" charset="0"/>
            </a:endParaRPr>
          </a:p>
          <a:p>
            <a:pPr marL="0" indent="0">
              <a:buNone/>
            </a:pPr>
            <a:endParaRPr lang="en-US" sz="3400" dirty="0">
              <a:latin typeface="Arial Black" panose="020B0A04020102020204" pitchFamily="34" charset="0"/>
            </a:endParaRPr>
          </a:p>
          <a:p>
            <a:pPr marL="0" indent="0">
              <a:buNone/>
            </a:pPr>
            <a:r>
              <a:rPr lang="en-US" sz="2900" dirty="0"/>
              <a:t> </a:t>
            </a:r>
            <a:endParaRPr lang="en-IN" sz="2900" dirty="0"/>
          </a:p>
        </p:txBody>
      </p:sp>
      <p:sp>
        <p:nvSpPr>
          <p:cNvPr id="2" name="Rectangle 1"/>
          <p:cNvSpPr/>
          <p:nvPr/>
        </p:nvSpPr>
        <p:spPr>
          <a:xfrm>
            <a:off x="1746738" y="144904"/>
            <a:ext cx="2848708" cy="6494085"/>
          </a:xfrm>
          <a:prstGeom prst="rect">
            <a:avLst/>
          </a:prstGeom>
        </p:spPr>
        <p:txBody>
          <a:bodyPr wrap="square">
            <a:spAutoFit/>
          </a:bodyPr>
          <a:lstStyle/>
          <a:p>
            <a:pPr algn="just"/>
            <a:r>
              <a:rPr lang="en-US" sz="2000" b="1" dirty="0">
                <a:latin typeface="Times New Roman" pitchFamily="18" charset="0"/>
                <a:cs typeface="Times New Roman" pitchFamily="18" charset="0"/>
              </a:rPr>
              <a:t>Class IA: </a:t>
            </a:r>
            <a:endParaRPr lang="en-US" sz="2000" b="1" dirty="0" smtClean="0">
              <a:latin typeface="Times New Roman" pitchFamily="18" charset="0"/>
              <a:cs typeface="Times New Roman" pitchFamily="18" charset="0"/>
            </a:endParaRPr>
          </a:p>
          <a:p>
            <a:pPr algn="just"/>
            <a:r>
              <a:rPr lang="en-US" sz="2000" dirty="0" smtClean="0">
                <a:latin typeface="Times New Roman" pitchFamily="18" charset="0"/>
                <a:cs typeface="Times New Roman" pitchFamily="18" charset="0"/>
              </a:rPr>
              <a:t>Prolong </a:t>
            </a:r>
            <a:r>
              <a:rPr lang="en-US" sz="2000" dirty="0">
                <a:latin typeface="Times New Roman" pitchFamily="18" charset="0"/>
                <a:cs typeface="Times New Roman" pitchFamily="18" charset="0"/>
              </a:rPr>
              <a:t>repolarization, </a:t>
            </a:r>
            <a:r>
              <a:rPr lang="en-US" sz="2000" dirty="0" err="1">
                <a:latin typeface="Times New Roman" pitchFamily="18" charset="0"/>
                <a:cs typeface="Times New Roman" pitchFamily="18" charset="0"/>
              </a:rPr>
              <a:t>e.g</a:t>
            </a:r>
            <a:r>
              <a:rPr lang="en-US" sz="2000" dirty="0">
                <a:latin typeface="Times New Roman" pitchFamily="18" charset="0"/>
                <a:cs typeface="Times New Roman" pitchFamily="18" charset="0"/>
              </a:rPr>
              <a:t> : Quinidine, Procainamide</a:t>
            </a:r>
          </a:p>
          <a:p>
            <a:pPr marL="457200" indent="-457200" algn="just">
              <a:buAutoNum type="arabicPeriod"/>
            </a:pPr>
            <a:r>
              <a:rPr lang="en-IN" sz="2400" dirty="0">
                <a:latin typeface="Times New Roman" pitchFamily="18" charset="0"/>
                <a:cs typeface="Times New Roman" pitchFamily="18" charset="0"/>
              </a:rPr>
              <a:t>↓ Automaticity in all cell.</a:t>
            </a:r>
          </a:p>
          <a:p>
            <a:pPr marL="457200" indent="-457200" algn="just">
              <a:buAutoNum type="arabicPeriod"/>
            </a:pPr>
            <a:r>
              <a:rPr lang="en-IN" sz="2400" dirty="0">
                <a:latin typeface="Times New Roman" pitchFamily="18" charset="0"/>
                <a:cs typeface="Times New Roman" pitchFamily="18" charset="0"/>
              </a:rPr>
              <a:t>↓ Phase 0 depolarization.</a:t>
            </a:r>
          </a:p>
          <a:p>
            <a:pPr marL="457200" indent="-457200" algn="just">
              <a:buAutoNum type="arabicPeriod"/>
            </a:pPr>
            <a:r>
              <a:rPr lang="en-IN" sz="2400" dirty="0">
                <a:latin typeface="Times New Roman" pitchFamily="18" charset="0"/>
                <a:cs typeface="Times New Roman" pitchFamily="18" charset="0"/>
              </a:rPr>
              <a:t>↑Threshold to excitability.</a:t>
            </a:r>
          </a:p>
          <a:p>
            <a:pPr marL="457200" indent="-457200" algn="just">
              <a:buAutoNum type="arabicPeriod"/>
            </a:pPr>
            <a:r>
              <a:rPr lang="en-IN" sz="2400" dirty="0">
                <a:latin typeface="Times New Roman" pitchFamily="18" charset="0"/>
                <a:cs typeface="Times New Roman" pitchFamily="18" charset="0"/>
              </a:rPr>
              <a:t>↓Responsiveness &amp; conductance.</a:t>
            </a:r>
          </a:p>
          <a:p>
            <a:pPr marL="457200" indent="-457200" algn="just">
              <a:buAutoNum type="arabicPeriod"/>
            </a:pPr>
            <a:r>
              <a:rPr lang="en-IN" sz="2400" dirty="0">
                <a:latin typeface="Times New Roman" pitchFamily="18" charset="0"/>
                <a:cs typeface="Times New Roman" pitchFamily="18" charset="0"/>
              </a:rPr>
              <a:t>Propagation of action potential</a:t>
            </a:r>
          </a:p>
          <a:p>
            <a:pPr marL="457200" indent="-457200" algn="just">
              <a:buAutoNum type="arabicPeriod"/>
            </a:pPr>
            <a:r>
              <a:rPr lang="en-IN" sz="2400" dirty="0">
                <a:latin typeface="Times New Roman" pitchFamily="18" charset="0"/>
                <a:cs typeface="Times New Roman" pitchFamily="18" charset="0"/>
              </a:rPr>
              <a:t>Abolish re-entrant arrhythmia</a:t>
            </a:r>
          </a:p>
          <a:p>
            <a:pPr marL="457200" indent="-457200" algn="just">
              <a:buAutoNum type="arabicPeriod"/>
            </a:pPr>
            <a:endParaRPr lang="en-IN" sz="2400" dirty="0">
              <a:latin typeface="Times New Roman" pitchFamily="18" charset="0"/>
              <a:cs typeface="Times New Roman" pitchFamily="18" charset="0"/>
            </a:endParaRPr>
          </a:p>
        </p:txBody>
      </p:sp>
      <p:sp>
        <p:nvSpPr>
          <p:cNvPr id="4" name="Rectangle 3"/>
          <p:cNvSpPr/>
          <p:nvPr/>
        </p:nvSpPr>
        <p:spPr>
          <a:xfrm>
            <a:off x="5064369" y="144904"/>
            <a:ext cx="3423139" cy="6617196"/>
          </a:xfrm>
          <a:prstGeom prst="rect">
            <a:avLst/>
          </a:prstGeom>
        </p:spPr>
        <p:txBody>
          <a:bodyPr wrap="square">
            <a:spAutoFit/>
          </a:bodyPr>
          <a:lstStyle/>
          <a:p>
            <a:pPr algn="just"/>
            <a:r>
              <a:rPr lang="en-US" sz="2000" b="1" dirty="0">
                <a:latin typeface="Times New Roman" pitchFamily="18" charset="0"/>
                <a:cs typeface="Times New Roman" pitchFamily="18" charset="0"/>
              </a:rPr>
              <a:t>Class I B: </a:t>
            </a:r>
            <a:endParaRPr lang="en-US" sz="2000" b="1"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Shorten </a:t>
            </a:r>
            <a:r>
              <a:rPr lang="en-US" sz="2400" dirty="0">
                <a:latin typeface="Times New Roman" pitchFamily="18" charset="0"/>
                <a:cs typeface="Times New Roman" pitchFamily="18" charset="0"/>
              </a:rPr>
              <a:t>repolarization , </a:t>
            </a:r>
            <a:r>
              <a:rPr lang="en-US" sz="2400" dirty="0" err="1">
                <a:latin typeface="Times New Roman" pitchFamily="18" charset="0"/>
                <a:cs typeface="Times New Roman" pitchFamily="18" charset="0"/>
              </a:rPr>
              <a:t>e.g</a:t>
            </a:r>
            <a:r>
              <a:rPr lang="en-US" sz="2400" dirty="0">
                <a:latin typeface="Times New Roman" pitchFamily="18" charset="0"/>
                <a:cs typeface="Times New Roman" pitchFamily="18" charset="0"/>
              </a:rPr>
              <a:t> : </a:t>
            </a:r>
            <a:r>
              <a:rPr lang="en-US" sz="2400" dirty="0" err="1">
                <a:latin typeface="Times New Roman" pitchFamily="18" charset="0"/>
                <a:cs typeface="Times New Roman" pitchFamily="18" charset="0"/>
              </a:rPr>
              <a:t>Lignocaine,Phenytoin</a:t>
            </a:r>
            <a:endParaRPr lang="en-US" sz="2400" dirty="0">
              <a:solidFill>
                <a:srgbClr val="FF0000"/>
              </a:solidFill>
              <a:latin typeface="Times New Roman" pitchFamily="18" charset="0"/>
              <a:cs typeface="Times New Roman" pitchFamily="18" charset="0"/>
            </a:endParaRPr>
          </a:p>
          <a:p>
            <a:pPr algn="just"/>
            <a:r>
              <a:rPr lang="en-US" sz="2000" dirty="0">
                <a:latin typeface="Times New Roman" pitchFamily="18" charset="0"/>
                <a:cs typeface="Times New Roman" pitchFamily="18" charset="0"/>
              </a:rPr>
              <a:t> </a:t>
            </a:r>
            <a:endParaRPr lang="en-US" sz="2800" dirty="0" smtClean="0">
              <a:latin typeface="Times New Roman" pitchFamily="18" charset="0"/>
              <a:cs typeface="Times New Roman" pitchFamily="18" charset="0"/>
            </a:endParaRPr>
          </a:p>
          <a:p>
            <a:pPr marL="457200" indent="-457200" algn="just">
              <a:buAutoNum type="arabicPeriod"/>
            </a:pPr>
            <a:r>
              <a:rPr lang="en-US" sz="2800" dirty="0" smtClean="0">
                <a:latin typeface="Times New Roman" pitchFamily="18" charset="0"/>
                <a:cs typeface="Times New Roman" pitchFamily="18" charset="0"/>
              </a:rPr>
              <a:t> </a:t>
            </a:r>
            <a:r>
              <a:rPr lang="en-IN" sz="2800" dirty="0" smtClean="0">
                <a:latin typeface="Times New Roman" pitchFamily="18" charset="0"/>
                <a:cs typeface="Times New Roman" pitchFamily="18" charset="0"/>
              </a:rPr>
              <a:t>↓ Automaticity in Purkinje cells.</a:t>
            </a:r>
          </a:p>
          <a:p>
            <a:pPr marL="457200" indent="-457200" algn="just">
              <a:buAutoNum type="arabicPeriod"/>
            </a:pPr>
            <a:r>
              <a:rPr lang="en-IN" sz="2800" dirty="0" smtClean="0">
                <a:latin typeface="Times New Roman" pitchFamily="18" charset="0"/>
                <a:cs typeface="Times New Roman" pitchFamily="18" charset="0"/>
              </a:rPr>
              <a:t>↓ </a:t>
            </a:r>
            <a:r>
              <a:rPr lang="en-IN" sz="2800" dirty="0">
                <a:latin typeface="Times New Roman" pitchFamily="18" charset="0"/>
                <a:cs typeface="Times New Roman" pitchFamily="18" charset="0"/>
              </a:rPr>
              <a:t>Abnormal &amp; triggered activity</a:t>
            </a:r>
          </a:p>
          <a:p>
            <a:pPr marL="457200" indent="-457200" algn="just">
              <a:buAutoNum type="arabicPeriod"/>
            </a:pPr>
            <a:r>
              <a:rPr lang="en-IN" sz="2800" dirty="0">
                <a:latin typeface="Times New Roman" pitchFamily="18" charset="0"/>
                <a:cs typeface="Times New Roman" pitchFamily="18" charset="0"/>
              </a:rPr>
              <a:t>↓ Slope of Phase 4</a:t>
            </a:r>
          </a:p>
          <a:p>
            <a:pPr marL="457200" indent="-457200" algn="just">
              <a:buAutoNum type="arabicPeriod"/>
            </a:pPr>
            <a:r>
              <a:rPr lang="en-IN" sz="2800" dirty="0">
                <a:latin typeface="Times New Roman" pitchFamily="18" charset="0"/>
                <a:cs typeface="Times New Roman" pitchFamily="18" charset="0"/>
              </a:rPr>
              <a:t>↑excitability threshold </a:t>
            </a:r>
          </a:p>
          <a:p>
            <a:pPr marL="457200" indent="-457200" algn="just">
              <a:buAutoNum type="arabicPeriod"/>
            </a:pPr>
            <a:r>
              <a:rPr lang="en-IN" sz="2800" dirty="0">
                <a:latin typeface="Times New Roman" pitchFamily="18" charset="0"/>
                <a:cs typeface="Times New Roman" pitchFamily="18" charset="0"/>
              </a:rPr>
              <a:t>No change in action potential</a:t>
            </a:r>
          </a:p>
          <a:p>
            <a:pPr marL="457200" indent="-457200" algn="just">
              <a:buAutoNum type="arabicPeriod"/>
            </a:pPr>
            <a:r>
              <a:rPr lang="en-IN" sz="2800" dirty="0">
                <a:latin typeface="Times New Roman" pitchFamily="18" charset="0"/>
                <a:cs typeface="Times New Roman" pitchFamily="18" charset="0"/>
              </a:rPr>
              <a:t>Abolish re-entrant ventricles.</a:t>
            </a:r>
          </a:p>
        </p:txBody>
      </p:sp>
    </p:spTree>
    <p:extLst>
      <p:ext uri="{BB962C8B-B14F-4D97-AF65-F5344CB8AC3E}">
        <p14:creationId xmlns:p14="http://schemas.microsoft.com/office/powerpoint/2010/main" val="40379231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EBDADE-0397-4AD7-925F-85FF55761AFA}"/>
              </a:ext>
            </a:extLst>
          </p:cNvPr>
          <p:cNvSpPr>
            <a:spLocks noGrp="1"/>
          </p:cNvSpPr>
          <p:nvPr>
            <p:ph idx="1"/>
          </p:nvPr>
        </p:nvSpPr>
        <p:spPr>
          <a:xfrm>
            <a:off x="1819922" y="275208"/>
            <a:ext cx="9916358" cy="6223246"/>
          </a:xfrm>
        </p:spPr>
        <p:txBody>
          <a:bodyPr>
            <a:normAutofit fontScale="77500" lnSpcReduction="20000"/>
          </a:bodyPr>
          <a:lstStyle/>
          <a:p>
            <a:pPr marL="0" indent="0">
              <a:buNone/>
            </a:pPr>
            <a:endParaRPr lang="en-IN" dirty="0"/>
          </a:p>
          <a:p>
            <a:pPr marL="0" indent="0" algn="just">
              <a:buNone/>
            </a:pPr>
            <a:r>
              <a:rPr lang="en-IN" sz="3300" b="1" dirty="0">
                <a:latin typeface="Times New Roman" pitchFamily="18" charset="0"/>
                <a:cs typeface="Times New Roman" pitchFamily="18" charset="0"/>
              </a:rPr>
              <a:t>Class II Antiarrhythmic Drugs Antiadrenergic agents (</a:t>
            </a:r>
            <a:r>
              <a:rPr lang="el-GR" sz="3300" b="1" dirty="0">
                <a:latin typeface="Times New Roman" pitchFamily="18" charset="0"/>
                <a:cs typeface="Times New Roman" pitchFamily="18" charset="0"/>
              </a:rPr>
              <a:t>β </a:t>
            </a:r>
            <a:r>
              <a:rPr lang="en-IN" sz="3300" b="1" dirty="0" smtClean="0">
                <a:latin typeface="Times New Roman" pitchFamily="18" charset="0"/>
                <a:cs typeface="Times New Roman" pitchFamily="18" charset="0"/>
              </a:rPr>
              <a:t>blockers)</a:t>
            </a:r>
            <a:endParaRPr lang="en-IN" sz="3300" b="1" dirty="0">
              <a:latin typeface="Times New Roman" pitchFamily="18" charset="0"/>
              <a:cs typeface="Times New Roman" pitchFamily="18" charset="0"/>
            </a:endParaRPr>
          </a:p>
          <a:p>
            <a:pPr marL="0" indent="0" algn="just">
              <a:buNone/>
            </a:pPr>
            <a:r>
              <a:rPr lang="en-IN" sz="2800" dirty="0" err="1" smtClean="0">
                <a:latin typeface="Times New Roman" pitchFamily="18" charset="0"/>
                <a:cs typeface="Times New Roman" pitchFamily="18" charset="0"/>
              </a:rPr>
              <a:t>e.g</a:t>
            </a:r>
            <a:r>
              <a:rPr lang="en-IN" sz="2800" dirty="0">
                <a:latin typeface="Times New Roman" pitchFamily="18" charset="0"/>
                <a:cs typeface="Times New Roman" pitchFamily="18" charset="0"/>
              </a:rPr>
              <a:t>:</a:t>
            </a:r>
            <a:r>
              <a:rPr lang="en-IN" sz="2800" dirty="0" smtClean="0">
                <a:latin typeface="Times New Roman" pitchFamily="18" charset="0"/>
                <a:cs typeface="Times New Roman" pitchFamily="18" charset="0"/>
              </a:rPr>
              <a:t> </a:t>
            </a:r>
            <a:r>
              <a:rPr lang="en-IN" sz="2800" dirty="0" smtClean="0">
                <a:solidFill>
                  <a:srgbClr val="FF0000"/>
                </a:solidFill>
                <a:latin typeface="Times New Roman" pitchFamily="18" charset="0"/>
                <a:cs typeface="Times New Roman" pitchFamily="18" charset="0"/>
              </a:rPr>
              <a:t>Propranolol</a:t>
            </a:r>
            <a:r>
              <a:rPr lang="en-IN" sz="2800" dirty="0">
                <a:solidFill>
                  <a:srgbClr val="FF0000"/>
                </a:solidFill>
                <a:latin typeface="Times New Roman" pitchFamily="18" charset="0"/>
                <a:cs typeface="Times New Roman" pitchFamily="18" charset="0"/>
              </a:rPr>
              <a:t>, Sotalol, </a:t>
            </a:r>
            <a:r>
              <a:rPr lang="en-IN" sz="2800" dirty="0" err="1">
                <a:solidFill>
                  <a:srgbClr val="FF0000"/>
                </a:solidFill>
                <a:latin typeface="Times New Roman" pitchFamily="18" charset="0"/>
                <a:cs typeface="Times New Roman" pitchFamily="18" charset="0"/>
              </a:rPr>
              <a:t>Esmolol</a:t>
            </a:r>
            <a:r>
              <a:rPr lang="en-IN" sz="2800" dirty="0">
                <a:solidFill>
                  <a:srgbClr val="FF0000"/>
                </a:solidFill>
                <a:latin typeface="Times New Roman" pitchFamily="18" charset="0"/>
                <a:cs typeface="Times New Roman" pitchFamily="18" charset="0"/>
              </a:rPr>
              <a:t> </a:t>
            </a:r>
            <a:r>
              <a:rPr lang="en-IN" sz="2800" dirty="0" smtClean="0">
                <a:latin typeface="Times New Roman" pitchFamily="18" charset="0"/>
                <a:cs typeface="Times New Roman" pitchFamily="18" charset="0"/>
              </a:rPr>
              <a:t>:</a:t>
            </a:r>
          </a:p>
          <a:p>
            <a:pPr marL="0" indent="0" algn="just">
              <a:buNone/>
            </a:pPr>
            <a:r>
              <a:rPr lang="en-IN" sz="3300" dirty="0" smtClean="0">
                <a:latin typeface="Times New Roman" pitchFamily="18" charset="0"/>
                <a:cs typeface="Times New Roman" pitchFamily="18" charset="0"/>
              </a:rPr>
              <a:t>Cardio selective </a:t>
            </a:r>
            <a:r>
              <a:rPr lang="en-IN" sz="3300" dirty="0">
                <a:latin typeface="Times New Roman" pitchFamily="18" charset="0"/>
                <a:cs typeface="Times New Roman" pitchFamily="18" charset="0"/>
              </a:rPr>
              <a:t>&amp; </a:t>
            </a:r>
            <a:r>
              <a:rPr lang="en-IN" sz="3300" dirty="0" smtClean="0">
                <a:latin typeface="Times New Roman" pitchFamily="18" charset="0"/>
                <a:cs typeface="Times New Roman" pitchFamily="18" charset="0"/>
              </a:rPr>
              <a:t>non selective</a:t>
            </a:r>
            <a:endParaRPr lang="en-IN" sz="2800" dirty="0" smtClean="0">
              <a:latin typeface="Times New Roman" pitchFamily="18" charset="0"/>
              <a:cs typeface="Times New Roman" pitchFamily="18" charset="0"/>
            </a:endParaRPr>
          </a:p>
          <a:p>
            <a:pPr marL="457200" indent="-457200" algn="just">
              <a:buFont typeface="Wingdings 3" charset="2"/>
              <a:buAutoNum type="arabicPeriod"/>
            </a:pPr>
            <a:r>
              <a:rPr lang="en-IN" sz="4200" dirty="0">
                <a:latin typeface="Times New Roman" pitchFamily="18" charset="0"/>
                <a:cs typeface="Times New Roman" pitchFamily="18" charset="0"/>
              </a:rPr>
              <a:t>↓ Slope of Phase </a:t>
            </a:r>
            <a:r>
              <a:rPr lang="en-IN" sz="4200" dirty="0" smtClean="0">
                <a:latin typeface="Times New Roman" pitchFamily="18" charset="0"/>
                <a:cs typeface="Times New Roman" pitchFamily="18" charset="0"/>
              </a:rPr>
              <a:t>4 action potential, </a:t>
            </a:r>
            <a:r>
              <a:rPr lang="en-IN" sz="4200" dirty="0">
                <a:latin typeface="Times New Roman" pitchFamily="18" charset="0"/>
                <a:cs typeface="Times New Roman" pitchFamily="18" charset="0"/>
              </a:rPr>
              <a:t>↓ </a:t>
            </a:r>
            <a:r>
              <a:rPr lang="en-IN" sz="4200" dirty="0" smtClean="0">
                <a:latin typeface="Times New Roman" pitchFamily="18" charset="0"/>
                <a:cs typeface="Times New Roman" pitchFamily="18" charset="0"/>
              </a:rPr>
              <a:t>firing rate</a:t>
            </a:r>
            <a:endParaRPr lang="en-IN" sz="4200" dirty="0">
              <a:latin typeface="Times New Roman" pitchFamily="18" charset="0"/>
              <a:cs typeface="Times New Roman" pitchFamily="18" charset="0"/>
            </a:endParaRPr>
          </a:p>
          <a:p>
            <a:pPr marL="457200" indent="-457200" algn="just">
              <a:buAutoNum type="arabicPeriod"/>
            </a:pPr>
            <a:r>
              <a:rPr lang="en-IN" sz="4200" dirty="0" smtClean="0">
                <a:latin typeface="Times New Roman" pitchFamily="18" charset="0"/>
                <a:cs typeface="Times New Roman" pitchFamily="18" charset="0"/>
              </a:rPr>
              <a:t>↓ </a:t>
            </a:r>
            <a:r>
              <a:rPr lang="en-IN" sz="4200" dirty="0">
                <a:latin typeface="Times New Roman" pitchFamily="18" charset="0"/>
                <a:cs typeface="Times New Roman" pitchFamily="18" charset="0"/>
              </a:rPr>
              <a:t>Automaticity </a:t>
            </a:r>
            <a:r>
              <a:rPr lang="en-IN" sz="4200" dirty="0" smtClean="0">
                <a:latin typeface="Times New Roman" pitchFamily="18" charset="0"/>
                <a:cs typeface="Times New Roman" pitchFamily="18" charset="0"/>
              </a:rPr>
              <a:t>in SA node &amp; </a:t>
            </a:r>
            <a:r>
              <a:rPr lang="en-IN" sz="4200" dirty="0">
                <a:latin typeface="Times New Roman" pitchFamily="18" charset="0"/>
                <a:cs typeface="Times New Roman" pitchFamily="18" charset="0"/>
              </a:rPr>
              <a:t>Purkinje </a:t>
            </a:r>
            <a:r>
              <a:rPr lang="en-IN" sz="4200" dirty="0" smtClean="0">
                <a:latin typeface="Times New Roman" pitchFamily="18" charset="0"/>
                <a:cs typeface="Times New Roman" pitchFamily="18" charset="0"/>
              </a:rPr>
              <a:t>cells.</a:t>
            </a:r>
          </a:p>
          <a:p>
            <a:pPr marL="457200" indent="-457200" algn="just">
              <a:buFont typeface="Wingdings 3" charset="2"/>
              <a:buAutoNum type="arabicPeriod"/>
            </a:pPr>
            <a:r>
              <a:rPr lang="en-IN" sz="4200" dirty="0" smtClean="0">
                <a:latin typeface="Times New Roman" pitchFamily="18" charset="0"/>
                <a:cs typeface="Times New Roman" pitchFamily="18" charset="0"/>
              </a:rPr>
              <a:t>Don’t have effect on excitability.</a:t>
            </a:r>
          </a:p>
          <a:p>
            <a:pPr marL="457200" indent="-457200" algn="just">
              <a:buFont typeface="Wingdings 3" charset="2"/>
              <a:buAutoNum type="arabicPeriod"/>
            </a:pPr>
            <a:r>
              <a:rPr lang="en-IN" sz="4200" dirty="0" smtClean="0">
                <a:latin typeface="Times New Roman" pitchFamily="18" charset="0"/>
                <a:cs typeface="Times New Roman" pitchFamily="18" charset="0"/>
              </a:rPr>
              <a:t>↓ conduction velocity in AV node.</a:t>
            </a:r>
            <a:endParaRPr lang="en-IN" sz="4200" dirty="0">
              <a:latin typeface="Times New Roman" pitchFamily="18" charset="0"/>
              <a:cs typeface="Times New Roman" pitchFamily="18" charset="0"/>
            </a:endParaRPr>
          </a:p>
          <a:p>
            <a:pPr marL="457200" indent="-457200" algn="just">
              <a:buAutoNum type="arabicPeriod"/>
            </a:pPr>
            <a:r>
              <a:rPr lang="en-IN" sz="4200" dirty="0" smtClean="0">
                <a:latin typeface="Times New Roman" pitchFamily="18" charset="0"/>
                <a:cs typeface="Times New Roman" pitchFamily="18" charset="0"/>
              </a:rPr>
              <a:t>↓ refractory period in AV node.</a:t>
            </a:r>
          </a:p>
          <a:p>
            <a:pPr marL="457200" indent="-457200" algn="just">
              <a:buAutoNum type="arabicPeriod"/>
            </a:pPr>
            <a:r>
              <a:rPr lang="en-IN" sz="4200" dirty="0" smtClean="0">
                <a:latin typeface="Times New Roman" pitchFamily="18" charset="0"/>
                <a:cs typeface="Times New Roman" pitchFamily="18" charset="0"/>
              </a:rPr>
              <a:t>Don’t alter duration of  </a:t>
            </a:r>
            <a:r>
              <a:rPr lang="en-IN" sz="4200" dirty="0">
                <a:latin typeface="Times New Roman" pitchFamily="18" charset="0"/>
                <a:cs typeface="Times New Roman" pitchFamily="18" charset="0"/>
              </a:rPr>
              <a:t>action potential</a:t>
            </a:r>
          </a:p>
          <a:p>
            <a:pPr marL="457200" indent="-457200" algn="just">
              <a:buAutoNum type="arabicPeriod"/>
            </a:pPr>
            <a:r>
              <a:rPr lang="en-IN" sz="4200" dirty="0">
                <a:latin typeface="Times New Roman" pitchFamily="18" charset="0"/>
                <a:cs typeface="Times New Roman" pitchFamily="18" charset="0"/>
              </a:rPr>
              <a:t>Abolish re-entrant ventricles</a:t>
            </a:r>
            <a:r>
              <a:rPr lang="en-IN" sz="4200" dirty="0" smtClean="0">
                <a:latin typeface="Times New Roman" pitchFamily="18" charset="0"/>
                <a:cs typeface="Times New Roman" pitchFamily="18" charset="0"/>
              </a:rPr>
              <a:t>.</a:t>
            </a:r>
            <a:endParaRPr lang="en-IN" sz="4200" dirty="0">
              <a:latin typeface="Times New Roman" pitchFamily="18" charset="0"/>
              <a:cs typeface="Times New Roman" pitchFamily="18" charset="0"/>
            </a:endParaRPr>
          </a:p>
          <a:p>
            <a:pPr marL="0" indent="0" algn="just">
              <a:buNone/>
            </a:pPr>
            <a:r>
              <a:rPr lang="en-IN" sz="4200" dirty="0" smtClean="0">
                <a:latin typeface="Times New Roman" pitchFamily="18" charset="0"/>
                <a:cs typeface="Times New Roman" pitchFamily="18" charset="0"/>
              </a:rPr>
              <a:t>                                                      </a:t>
            </a:r>
            <a:r>
              <a:rPr lang="en-IN" sz="2800" dirty="0" smtClean="0">
                <a:latin typeface="Times New Roman" pitchFamily="18" charset="0"/>
                <a:cs typeface="Times New Roman" pitchFamily="18" charset="0"/>
              </a:rPr>
              <a:t>                                                                                   </a:t>
            </a:r>
            <a:endParaRPr lang="en-IN" sz="2800" dirty="0">
              <a:latin typeface="Times New Roman" pitchFamily="18" charset="0"/>
              <a:cs typeface="Times New Roman" pitchFamily="18" charset="0"/>
            </a:endParaRPr>
          </a:p>
        </p:txBody>
      </p:sp>
    </p:spTree>
    <p:extLst>
      <p:ext uri="{BB962C8B-B14F-4D97-AF65-F5344CB8AC3E}">
        <p14:creationId xmlns:p14="http://schemas.microsoft.com/office/powerpoint/2010/main" val="34547712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CE33AD-3C2E-4254-A50D-B8452B1FB2C0}"/>
              </a:ext>
            </a:extLst>
          </p:cNvPr>
          <p:cNvSpPr>
            <a:spLocks noGrp="1"/>
          </p:cNvSpPr>
          <p:nvPr>
            <p:ph idx="1"/>
          </p:nvPr>
        </p:nvSpPr>
        <p:spPr>
          <a:xfrm>
            <a:off x="1793289" y="215283"/>
            <a:ext cx="10298097" cy="6427433"/>
          </a:xfrm>
        </p:spPr>
        <p:txBody>
          <a:bodyPr>
            <a:normAutofit lnSpcReduction="10000"/>
          </a:bodyPr>
          <a:lstStyle/>
          <a:p>
            <a:pPr marL="0" indent="0">
              <a:buNone/>
            </a:pPr>
            <a:endParaRPr lang="en-IN" dirty="0"/>
          </a:p>
          <a:p>
            <a:pPr marL="0" indent="0" algn="just">
              <a:buNone/>
            </a:pPr>
            <a:r>
              <a:rPr lang="en-IN" sz="3200" b="1" dirty="0">
                <a:latin typeface="Times New Roman" pitchFamily="18" charset="0"/>
                <a:cs typeface="Times New Roman" pitchFamily="18" charset="0"/>
              </a:rPr>
              <a:t>Class III </a:t>
            </a:r>
            <a:r>
              <a:rPr lang="en-IN" sz="3200" b="1" dirty="0" smtClean="0">
                <a:latin typeface="Times New Roman" pitchFamily="18" charset="0"/>
                <a:cs typeface="Times New Roman" pitchFamily="18" charset="0"/>
              </a:rPr>
              <a:t>Potassium Channel Blocker</a:t>
            </a:r>
            <a:endParaRPr lang="en-IN" sz="3200" b="1" dirty="0">
              <a:latin typeface="Times New Roman" pitchFamily="18" charset="0"/>
              <a:cs typeface="Times New Roman" pitchFamily="18" charset="0"/>
            </a:endParaRPr>
          </a:p>
          <a:p>
            <a:pPr marL="0" indent="0" algn="just">
              <a:buNone/>
            </a:pPr>
            <a:r>
              <a:rPr lang="en-IN" sz="2800" dirty="0">
                <a:latin typeface="Times New Roman" pitchFamily="18" charset="0"/>
                <a:cs typeface="Times New Roman" pitchFamily="18" charset="0"/>
              </a:rPr>
              <a:t> </a:t>
            </a:r>
            <a:r>
              <a:rPr lang="en-IN" sz="3200" dirty="0">
                <a:solidFill>
                  <a:srgbClr val="FF0000"/>
                </a:solidFill>
                <a:latin typeface="Times New Roman" pitchFamily="18" charset="0"/>
                <a:cs typeface="Times New Roman" pitchFamily="18" charset="0"/>
              </a:rPr>
              <a:t>Amiodarone, Dronedarone, Dovetailed, </a:t>
            </a:r>
            <a:r>
              <a:rPr lang="en-IN" sz="3200" dirty="0" err="1">
                <a:solidFill>
                  <a:srgbClr val="FF0000"/>
                </a:solidFill>
                <a:latin typeface="Times New Roman" pitchFamily="18" charset="0"/>
                <a:cs typeface="Times New Roman" pitchFamily="18" charset="0"/>
              </a:rPr>
              <a:t>Ibutilide</a:t>
            </a:r>
            <a:r>
              <a:rPr lang="en-IN" sz="3200" dirty="0" smtClean="0">
                <a:solidFill>
                  <a:srgbClr val="FF0000"/>
                </a:solidFill>
                <a:latin typeface="Times New Roman" pitchFamily="18" charset="0"/>
                <a:cs typeface="Times New Roman" pitchFamily="18" charset="0"/>
              </a:rPr>
              <a:t>:</a:t>
            </a:r>
          </a:p>
          <a:p>
            <a:pPr marL="0" indent="0" algn="just">
              <a:buNone/>
            </a:pPr>
            <a:r>
              <a:rPr lang="en-IN" sz="3200" b="1" dirty="0" smtClean="0">
                <a:solidFill>
                  <a:schemeClr val="tx1"/>
                </a:solidFill>
                <a:latin typeface="Times New Roman" pitchFamily="18" charset="0"/>
                <a:cs typeface="Times New Roman" pitchFamily="18" charset="0"/>
              </a:rPr>
              <a:t>Prolong duration of AP &amp; delay Repolarization</a:t>
            </a:r>
          </a:p>
          <a:p>
            <a:pPr marL="0" indent="0" algn="just">
              <a:buNone/>
            </a:pPr>
            <a:r>
              <a:rPr lang="en-IN" sz="3200" b="1" dirty="0" smtClean="0">
                <a:solidFill>
                  <a:schemeClr val="tx1"/>
                </a:solidFill>
                <a:latin typeface="Times New Roman" pitchFamily="18" charset="0"/>
                <a:cs typeface="Times New Roman" pitchFamily="18" charset="0"/>
              </a:rPr>
              <a:t>Powerful Antiarrhythmic Agent.</a:t>
            </a:r>
          </a:p>
          <a:p>
            <a:pPr marL="457200" indent="-457200" algn="just">
              <a:buFont typeface="Wingdings 3" charset="2"/>
              <a:buAutoNum type="arabicPeriod"/>
            </a:pPr>
            <a:r>
              <a:rPr lang="en-IN" sz="3200" dirty="0" smtClean="0">
                <a:latin typeface="Times New Roman" pitchFamily="18" charset="0"/>
                <a:cs typeface="Times New Roman" pitchFamily="18" charset="0"/>
              </a:rPr>
              <a:t>Block K+ channel &amp; Prolong APD.</a:t>
            </a:r>
          </a:p>
          <a:p>
            <a:pPr marL="457200" indent="-457200" algn="just">
              <a:buFont typeface="Wingdings 3" charset="2"/>
              <a:buAutoNum type="arabicPeriod"/>
            </a:pPr>
            <a:r>
              <a:rPr lang="en-IN" sz="3200" dirty="0" smtClean="0">
                <a:latin typeface="Times New Roman" pitchFamily="18" charset="0"/>
                <a:cs typeface="Times New Roman" pitchFamily="18" charset="0"/>
              </a:rPr>
              <a:t>Also Block Na+ and </a:t>
            </a:r>
            <a:r>
              <a:rPr lang="en-IN" sz="3200" dirty="0" err="1" smtClean="0">
                <a:latin typeface="Times New Roman" pitchFamily="18" charset="0"/>
                <a:cs typeface="Times New Roman" pitchFamily="18" charset="0"/>
              </a:rPr>
              <a:t>Ca</a:t>
            </a:r>
            <a:r>
              <a:rPr lang="en-IN" sz="3200" dirty="0" smtClean="0">
                <a:latin typeface="Times New Roman" pitchFamily="18" charset="0"/>
                <a:cs typeface="Times New Roman" pitchFamily="18" charset="0"/>
              </a:rPr>
              <a:t>+ channel</a:t>
            </a:r>
          </a:p>
          <a:p>
            <a:pPr marL="457200" indent="-457200" algn="just">
              <a:buFont typeface="Wingdings 3" charset="2"/>
              <a:buAutoNum type="arabicPeriod"/>
            </a:pPr>
            <a:r>
              <a:rPr lang="en-IN" sz="3200" dirty="0">
                <a:latin typeface="Times New Roman" pitchFamily="18" charset="0"/>
                <a:cs typeface="Times New Roman" pitchFamily="18" charset="0"/>
              </a:rPr>
              <a:t>Block </a:t>
            </a:r>
            <a:r>
              <a:rPr lang="en-IN" sz="3200" dirty="0" smtClean="0">
                <a:latin typeface="Times New Roman" pitchFamily="18" charset="0"/>
                <a:cs typeface="Times New Roman" pitchFamily="18" charset="0"/>
              </a:rPr>
              <a:t>Beta Adrenergic receptor.</a:t>
            </a:r>
            <a:endParaRPr lang="en-IN" sz="3200" dirty="0">
              <a:latin typeface="Times New Roman" pitchFamily="18" charset="0"/>
              <a:cs typeface="Times New Roman" pitchFamily="18" charset="0"/>
            </a:endParaRPr>
          </a:p>
          <a:p>
            <a:pPr marL="457200" indent="-457200" algn="just">
              <a:buAutoNum type="arabicPeriod"/>
            </a:pPr>
            <a:r>
              <a:rPr lang="en-IN" sz="3200" dirty="0" smtClean="0">
                <a:latin typeface="Times New Roman" pitchFamily="18" charset="0"/>
                <a:cs typeface="Times New Roman" pitchFamily="18" charset="0"/>
              </a:rPr>
              <a:t>Depress SA </a:t>
            </a:r>
            <a:r>
              <a:rPr lang="en-IN" sz="3200" dirty="0">
                <a:latin typeface="Times New Roman" pitchFamily="18" charset="0"/>
                <a:cs typeface="Times New Roman" pitchFamily="18" charset="0"/>
              </a:rPr>
              <a:t>node </a:t>
            </a:r>
            <a:r>
              <a:rPr lang="en-IN" sz="3200" dirty="0" smtClean="0">
                <a:latin typeface="Times New Roman" pitchFamily="18" charset="0"/>
                <a:cs typeface="Times New Roman" pitchFamily="18" charset="0"/>
              </a:rPr>
              <a:t>.</a:t>
            </a:r>
          </a:p>
          <a:p>
            <a:pPr marL="457200" indent="-457200" algn="just">
              <a:buFont typeface="Wingdings 3" charset="2"/>
              <a:buAutoNum type="arabicPeriod"/>
            </a:pPr>
            <a:r>
              <a:rPr lang="en-IN" sz="3200" dirty="0">
                <a:latin typeface="Times New Roman" pitchFamily="18" charset="0"/>
                <a:cs typeface="Times New Roman" pitchFamily="18" charset="0"/>
              </a:rPr>
              <a:t>Prolong </a:t>
            </a:r>
            <a:r>
              <a:rPr lang="en-IN" sz="3200" dirty="0" smtClean="0">
                <a:latin typeface="Times New Roman" pitchFamily="18" charset="0"/>
                <a:cs typeface="Times New Roman" pitchFamily="18" charset="0"/>
              </a:rPr>
              <a:t>AP in auricles &amp; Ventricles.</a:t>
            </a:r>
            <a:endParaRPr lang="en-IN" sz="3200" dirty="0">
              <a:latin typeface="Times New Roman" pitchFamily="18" charset="0"/>
              <a:cs typeface="Times New Roman" pitchFamily="18" charset="0"/>
            </a:endParaRPr>
          </a:p>
          <a:p>
            <a:pPr marL="457200" indent="-457200" algn="just">
              <a:buFont typeface="Wingdings 3" charset="2"/>
              <a:buAutoNum type="arabicPeriod"/>
            </a:pPr>
            <a:r>
              <a:rPr lang="en-IN" sz="3200" dirty="0" smtClean="0">
                <a:latin typeface="Times New Roman" pitchFamily="18" charset="0"/>
                <a:cs typeface="Times New Roman" pitchFamily="18" charset="0"/>
              </a:rPr>
              <a:t>Shorten  AP duration  </a:t>
            </a:r>
            <a:r>
              <a:rPr lang="en-IN" sz="3200" dirty="0">
                <a:latin typeface="Times New Roman" pitchFamily="18" charset="0"/>
                <a:cs typeface="Times New Roman" pitchFamily="18" charset="0"/>
              </a:rPr>
              <a:t>in </a:t>
            </a:r>
            <a:r>
              <a:rPr lang="en-IN" sz="3200" dirty="0" smtClean="0">
                <a:latin typeface="Times New Roman" pitchFamily="18" charset="0"/>
                <a:cs typeface="Times New Roman" pitchFamily="18" charset="0"/>
              </a:rPr>
              <a:t>Purkinje fibres.</a:t>
            </a:r>
            <a:endParaRPr lang="en-IN" sz="3200" dirty="0">
              <a:latin typeface="Times New Roman" pitchFamily="18" charset="0"/>
              <a:cs typeface="Times New Roman" pitchFamily="18" charset="0"/>
            </a:endParaRPr>
          </a:p>
          <a:p>
            <a:pPr marL="0" indent="0" algn="just">
              <a:buNone/>
            </a:pPr>
            <a:endParaRPr lang="en-IN" sz="32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8707047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C3F094-C0F7-499F-8FD5-2A8F455AB259}"/>
              </a:ext>
            </a:extLst>
          </p:cNvPr>
          <p:cNvSpPr>
            <a:spLocks noGrp="1"/>
          </p:cNvSpPr>
          <p:nvPr>
            <p:ph idx="1"/>
          </p:nvPr>
        </p:nvSpPr>
        <p:spPr>
          <a:xfrm>
            <a:off x="1713390" y="426127"/>
            <a:ext cx="10235954" cy="6276513"/>
          </a:xfrm>
        </p:spPr>
        <p:txBody>
          <a:bodyPr/>
          <a:lstStyle/>
          <a:p>
            <a:pPr marL="0" indent="0">
              <a:buNone/>
            </a:pPr>
            <a:endParaRPr lang="en-IN" dirty="0"/>
          </a:p>
          <a:p>
            <a:pPr marL="0" indent="0" algn="just">
              <a:buNone/>
            </a:pPr>
            <a:r>
              <a:rPr lang="en-IN" sz="2800" dirty="0">
                <a:solidFill>
                  <a:srgbClr val="FF0000"/>
                </a:solidFill>
                <a:latin typeface="Times New Roman" pitchFamily="18" charset="0"/>
                <a:cs typeface="Times New Roman" pitchFamily="18" charset="0"/>
              </a:rPr>
              <a:t>Amiodarone:  </a:t>
            </a:r>
          </a:p>
          <a:p>
            <a:pPr marL="0" indent="0" algn="just">
              <a:buNone/>
            </a:pPr>
            <a:r>
              <a:rPr lang="en-IN" sz="2400" dirty="0">
                <a:latin typeface="Times New Roman" pitchFamily="18" charset="0"/>
                <a:cs typeface="Times New Roman" pitchFamily="18" charset="0"/>
              </a:rPr>
              <a:t>• </a:t>
            </a:r>
            <a:r>
              <a:rPr lang="en-IN" sz="2400" b="1" dirty="0">
                <a:latin typeface="Times New Roman" pitchFamily="18" charset="0"/>
                <a:cs typeface="Times New Roman" pitchFamily="18" charset="0"/>
              </a:rPr>
              <a:t>Interactions: </a:t>
            </a:r>
          </a:p>
          <a:p>
            <a:pPr marL="0" indent="0" algn="just">
              <a:buNone/>
            </a:pPr>
            <a:r>
              <a:rPr lang="en-IN" sz="3200" dirty="0">
                <a:latin typeface="Times New Roman" pitchFamily="18" charset="0"/>
                <a:cs typeface="Times New Roman" pitchFamily="18" charset="0"/>
              </a:rPr>
              <a:t>– Amiodarone can increase digoxin and warfarin levels by reducing their renal clearance.   </a:t>
            </a:r>
            <a:endParaRPr lang="en-IN" sz="3200" dirty="0" smtClean="0">
              <a:latin typeface="Times New Roman" pitchFamily="18" charset="0"/>
              <a:cs typeface="Times New Roman" pitchFamily="18" charset="0"/>
            </a:endParaRPr>
          </a:p>
          <a:p>
            <a:pPr marL="0" indent="0" algn="just">
              <a:buNone/>
            </a:pPr>
            <a:r>
              <a:rPr lang="en-IN" sz="3200" dirty="0" smtClean="0">
                <a:latin typeface="Times New Roman" pitchFamily="18" charset="0"/>
                <a:cs typeface="Times New Roman" pitchFamily="18" charset="0"/>
              </a:rPr>
              <a:t> </a:t>
            </a:r>
            <a:r>
              <a:rPr lang="en-IN" sz="3200" dirty="0">
                <a:latin typeface="Times New Roman" pitchFamily="18" charset="0"/>
                <a:cs typeface="Times New Roman" pitchFamily="18" charset="0"/>
              </a:rPr>
              <a:t>– Additive A-V block can occur in patients receiving </a:t>
            </a:r>
            <a:r>
              <a:rPr lang="el-GR" sz="3200" dirty="0">
                <a:latin typeface="Times New Roman" pitchFamily="18" charset="0"/>
                <a:cs typeface="Times New Roman" pitchFamily="18" charset="0"/>
              </a:rPr>
              <a:t>β </a:t>
            </a:r>
            <a:r>
              <a:rPr lang="en-IN" sz="3200" dirty="0">
                <a:latin typeface="Times New Roman" pitchFamily="18" charset="0"/>
                <a:cs typeface="Times New Roman" pitchFamily="18" charset="0"/>
              </a:rPr>
              <a:t>blockers or calcium channel blockers. </a:t>
            </a:r>
          </a:p>
          <a:p>
            <a:pPr marL="0" indent="0" algn="just">
              <a:buNone/>
            </a:pPr>
            <a:r>
              <a:rPr lang="en-IN" sz="2400" dirty="0">
                <a:latin typeface="Times New Roman" pitchFamily="18" charset="0"/>
                <a:cs typeface="Times New Roman" pitchFamily="18" charset="0"/>
              </a:rPr>
              <a:t> </a:t>
            </a:r>
            <a:r>
              <a:rPr lang="en-IN" sz="2800" dirty="0">
                <a:latin typeface="Times New Roman" pitchFamily="18" charset="0"/>
                <a:cs typeface="Times New Roman" pitchFamily="18" charset="0"/>
              </a:rPr>
              <a:t>• Adverse effects:</a:t>
            </a:r>
          </a:p>
          <a:p>
            <a:pPr marL="0" indent="0" algn="just">
              <a:buNone/>
            </a:pPr>
            <a:r>
              <a:rPr lang="en-IN" sz="2400" dirty="0">
                <a:latin typeface="Times New Roman" pitchFamily="18" charset="0"/>
                <a:cs typeface="Times New Roman" pitchFamily="18" charset="0"/>
              </a:rPr>
              <a:t> • </a:t>
            </a:r>
            <a:r>
              <a:rPr lang="en-IN" sz="3200" dirty="0">
                <a:latin typeface="Times New Roman" pitchFamily="18" charset="0"/>
                <a:cs typeface="Times New Roman" pitchFamily="18" charset="0"/>
              </a:rPr>
              <a:t>Amiodarone shows a variety of toxic effects, including pulmonary fibrosis, neuropathy, hepatotoxicity, corneal deposits, optic neuritis, blue-</a:t>
            </a:r>
            <a:r>
              <a:rPr lang="en-IN" sz="3200" dirty="0" err="1">
                <a:latin typeface="Times New Roman" pitchFamily="18" charset="0"/>
                <a:cs typeface="Times New Roman" pitchFamily="18" charset="0"/>
              </a:rPr>
              <a:t>gray</a:t>
            </a:r>
            <a:r>
              <a:rPr lang="en-IN" sz="3200" dirty="0">
                <a:latin typeface="Times New Roman" pitchFamily="18" charset="0"/>
                <a:cs typeface="Times New Roman" pitchFamily="18" charset="0"/>
              </a:rPr>
              <a:t> skin discoloration, and hypo- or hyperthyroidism.</a:t>
            </a:r>
          </a:p>
        </p:txBody>
      </p:sp>
    </p:spTree>
    <p:extLst>
      <p:ext uri="{BB962C8B-B14F-4D97-AF65-F5344CB8AC3E}">
        <p14:creationId xmlns:p14="http://schemas.microsoft.com/office/powerpoint/2010/main" val="17476691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9F6E5E-AEFE-4C59-B6F4-A68386930496}"/>
              </a:ext>
            </a:extLst>
          </p:cNvPr>
          <p:cNvSpPr>
            <a:spLocks noGrp="1"/>
          </p:cNvSpPr>
          <p:nvPr>
            <p:ph idx="1"/>
          </p:nvPr>
        </p:nvSpPr>
        <p:spPr>
          <a:xfrm>
            <a:off x="1722267" y="470516"/>
            <a:ext cx="9924387" cy="6303146"/>
          </a:xfrm>
        </p:spPr>
        <p:txBody>
          <a:bodyPr>
            <a:noAutofit/>
          </a:bodyPr>
          <a:lstStyle/>
          <a:p>
            <a:pPr marL="0" indent="0" algn="just">
              <a:buNone/>
            </a:pPr>
            <a:r>
              <a:rPr lang="en-US" sz="2800" dirty="0" smtClean="0">
                <a:latin typeface="Times New Roman" pitchFamily="18" charset="0"/>
                <a:cs typeface="Times New Roman" pitchFamily="18" charset="0"/>
              </a:rPr>
              <a:t>Heart </a:t>
            </a:r>
            <a:r>
              <a:rPr lang="en-US" sz="2800" b="1" dirty="0">
                <a:latin typeface="Times New Roman" pitchFamily="18" charset="0"/>
                <a:cs typeface="Times New Roman" pitchFamily="18" charset="0"/>
              </a:rPr>
              <a:t>rhythm</a:t>
            </a:r>
            <a:r>
              <a:rPr lang="en-US" sz="2800" dirty="0">
                <a:latin typeface="Times New Roman" pitchFamily="18" charset="0"/>
                <a:cs typeface="Times New Roman" pitchFamily="18" charset="0"/>
              </a:rPr>
              <a:t> is normally controlled by a natural pacemaker (sinus node) located in the right atrium. The sinus node produces electrical impulses that normally start each heartbeat. These impulses cause the atria muscles to contract and pump blood into the ventricles.</a:t>
            </a:r>
          </a:p>
          <a:p>
            <a:pPr marL="0" indent="0" algn="just">
              <a:buNone/>
            </a:pPr>
            <a:r>
              <a:rPr lang="en-US" sz="2800" dirty="0">
                <a:latin typeface="Times New Roman" pitchFamily="18" charset="0"/>
                <a:cs typeface="Times New Roman" pitchFamily="18" charset="0"/>
              </a:rPr>
              <a:t>The electrical impulses then arrive at a cluster of cells called the </a:t>
            </a:r>
            <a:r>
              <a:rPr lang="en-US" sz="2800" dirty="0" err="1">
                <a:latin typeface="Times New Roman" pitchFamily="18" charset="0"/>
                <a:cs typeface="Times New Roman" pitchFamily="18" charset="0"/>
              </a:rPr>
              <a:t>atrioventricular</a:t>
            </a:r>
            <a:r>
              <a:rPr lang="en-US" sz="2800" dirty="0">
                <a:latin typeface="Times New Roman" pitchFamily="18" charset="0"/>
                <a:cs typeface="Times New Roman" pitchFamily="18" charset="0"/>
              </a:rPr>
              <a:t> (AV) node. The AV node slows down the electrical signal before sending it to the ventricles. This slight delay allows the ventricles to fill with blood. When electrical impulses reach the muscles of the ventricles, they contract, causing them to pump blood either to the lungs or to the rest of the body.</a:t>
            </a:r>
          </a:p>
          <a:p>
            <a:pPr marL="0" indent="0" algn="just">
              <a:buNone/>
            </a:pPr>
            <a:r>
              <a:rPr lang="en-US" sz="2800" b="1" dirty="0" smtClean="0">
                <a:latin typeface="Times New Roman" pitchFamily="18" charset="0"/>
                <a:cs typeface="Times New Roman" pitchFamily="18" charset="0"/>
              </a:rPr>
              <a:t>Antiarrhythmic </a:t>
            </a:r>
            <a:r>
              <a:rPr lang="en-US" sz="2800" b="1" dirty="0">
                <a:latin typeface="Times New Roman" pitchFamily="18" charset="0"/>
                <a:cs typeface="Times New Roman" pitchFamily="18" charset="0"/>
              </a:rPr>
              <a:t>agents  </a:t>
            </a:r>
          </a:p>
          <a:p>
            <a:pPr marL="0" indent="0" algn="just">
              <a:buNone/>
            </a:pPr>
            <a:r>
              <a:rPr lang="en-US" sz="2400" dirty="0">
                <a:latin typeface="Times New Roman" pitchFamily="18" charset="0"/>
                <a:cs typeface="Times New Roman" pitchFamily="18" charset="0"/>
              </a:rPr>
              <a:t> </a:t>
            </a:r>
            <a:r>
              <a:rPr lang="en-US" sz="3200" dirty="0" smtClean="0">
                <a:latin typeface="Times New Roman" pitchFamily="18" charset="0"/>
                <a:cs typeface="Times New Roman" pitchFamily="18" charset="0"/>
              </a:rPr>
              <a:t>Antiarrhythmic </a:t>
            </a:r>
            <a:r>
              <a:rPr lang="en-US" sz="3200" dirty="0">
                <a:latin typeface="Times New Roman" pitchFamily="18" charset="0"/>
                <a:cs typeface="Times New Roman" pitchFamily="18" charset="0"/>
              </a:rPr>
              <a:t>drugs are used to prevent or treat irregularities of cardiac rhythm.</a:t>
            </a:r>
          </a:p>
          <a:p>
            <a:pPr marL="0" indent="0" algn="just">
              <a:buNone/>
            </a:pPr>
            <a:r>
              <a:rPr lang="en-US" sz="3200" dirty="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3953800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C653DE-65BD-4C83-AE79-07A8D326F766}"/>
              </a:ext>
            </a:extLst>
          </p:cNvPr>
          <p:cNvSpPr>
            <a:spLocks noGrp="1"/>
          </p:cNvSpPr>
          <p:nvPr>
            <p:ph idx="1"/>
          </p:nvPr>
        </p:nvSpPr>
        <p:spPr>
          <a:xfrm>
            <a:off x="1695635" y="301841"/>
            <a:ext cx="10413507" cy="6374167"/>
          </a:xfrm>
        </p:spPr>
        <p:txBody>
          <a:bodyPr>
            <a:normAutofit fontScale="92500" lnSpcReduction="20000"/>
          </a:bodyPr>
          <a:lstStyle/>
          <a:p>
            <a:pPr marL="0" indent="0">
              <a:buNone/>
            </a:pPr>
            <a:endParaRPr lang="en-IN" dirty="0"/>
          </a:p>
          <a:p>
            <a:pPr marL="0" indent="0">
              <a:buNone/>
            </a:pPr>
            <a:endParaRPr lang="en-IN" dirty="0"/>
          </a:p>
          <a:p>
            <a:pPr marL="0" indent="0" algn="just">
              <a:buNone/>
            </a:pPr>
            <a:r>
              <a:rPr lang="en-IN" sz="2800" dirty="0">
                <a:solidFill>
                  <a:srgbClr val="FF0000"/>
                </a:solidFill>
                <a:latin typeface="Times New Roman" pitchFamily="18" charset="0"/>
                <a:cs typeface="Times New Roman" pitchFamily="18" charset="0"/>
              </a:rPr>
              <a:t>Dofetilide:</a:t>
            </a:r>
          </a:p>
          <a:p>
            <a:pPr marL="0" indent="0" algn="just">
              <a:buNone/>
            </a:pPr>
            <a:r>
              <a:rPr lang="en-IN" sz="2400" dirty="0">
                <a:latin typeface="Times New Roman" pitchFamily="18" charset="0"/>
                <a:cs typeface="Times New Roman" pitchFamily="18" charset="0"/>
              </a:rPr>
              <a:t> • </a:t>
            </a:r>
            <a:r>
              <a:rPr lang="en-IN" sz="3200" dirty="0">
                <a:latin typeface="Times New Roman" pitchFamily="18" charset="0"/>
                <a:cs typeface="Times New Roman" pitchFamily="18" charset="0"/>
              </a:rPr>
              <a:t>It is a pure class III antiarrhythmic (pure potassium channel blocker).</a:t>
            </a:r>
          </a:p>
          <a:p>
            <a:pPr marL="0" indent="0" algn="just">
              <a:buNone/>
            </a:pPr>
            <a:r>
              <a:rPr lang="en-IN" sz="3200" dirty="0">
                <a:latin typeface="Times New Roman" pitchFamily="18" charset="0"/>
                <a:cs typeface="Times New Roman" pitchFamily="18" charset="0"/>
              </a:rPr>
              <a:t> • Dofetilide prolongs APD </a:t>
            </a:r>
            <a:r>
              <a:rPr lang="en-IN" sz="3200" dirty="0" smtClean="0">
                <a:latin typeface="Times New Roman" pitchFamily="18" charset="0"/>
                <a:cs typeface="Times New Roman" pitchFamily="18" charset="0"/>
              </a:rPr>
              <a:t>by </a:t>
            </a:r>
            <a:r>
              <a:rPr lang="en-IN" sz="3200" dirty="0">
                <a:latin typeface="Times New Roman" pitchFamily="18" charset="0"/>
                <a:cs typeface="Times New Roman" pitchFamily="18" charset="0"/>
              </a:rPr>
              <a:t>selectively blocking rapid component of delayed rectifier K+ current without affecting other channels or receptors </a:t>
            </a:r>
          </a:p>
          <a:p>
            <a:pPr marL="0" indent="0" algn="just">
              <a:buNone/>
            </a:pPr>
            <a:r>
              <a:rPr lang="en-IN" sz="2800" dirty="0">
                <a:solidFill>
                  <a:srgbClr val="FF0000"/>
                </a:solidFill>
                <a:latin typeface="Times New Roman" pitchFamily="18" charset="0"/>
                <a:cs typeface="Times New Roman" pitchFamily="18" charset="0"/>
              </a:rPr>
              <a:t>Ibutilide: </a:t>
            </a:r>
          </a:p>
          <a:p>
            <a:pPr marL="0" indent="0" algn="just">
              <a:buNone/>
            </a:pPr>
            <a:r>
              <a:rPr lang="en-IN" sz="3200" dirty="0">
                <a:latin typeface="Times New Roman" pitchFamily="18" charset="0"/>
                <a:cs typeface="Times New Roman" pitchFamily="18" charset="0"/>
              </a:rPr>
              <a:t>• is a potassium channel blocker that also activates the inward sodium current (mixed class III and IA action). </a:t>
            </a:r>
          </a:p>
          <a:p>
            <a:pPr marL="0" indent="0" algn="just">
              <a:buNone/>
            </a:pPr>
            <a:r>
              <a:rPr lang="en-IN" sz="3200" dirty="0">
                <a:latin typeface="Times New Roman" pitchFamily="18" charset="0"/>
                <a:cs typeface="Times New Roman" pitchFamily="18" charset="0"/>
              </a:rPr>
              <a:t>• Ibutilide is used i.e. for pharmacological conversion of AFl and AF to sinus rhythm. </a:t>
            </a:r>
          </a:p>
          <a:p>
            <a:pPr marL="0" indent="0" algn="just">
              <a:buNone/>
            </a:pPr>
            <a:r>
              <a:rPr lang="en-IN" sz="3200" dirty="0">
                <a:latin typeface="Times New Roman" pitchFamily="18" charset="0"/>
                <a:cs typeface="Times New Roman" pitchFamily="18" charset="0"/>
              </a:rPr>
              <a:t>• Induction of Torsade's de pointes is a risk.</a:t>
            </a:r>
          </a:p>
        </p:txBody>
      </p:sp>
    </p:spTree>
    <p:extLst>
      <p:ext uri="{BB962C8B-B14F-4D97-AF65-F5344CB8AC3E}">
        <p14:creationId xmlns:p14="http://schemas.microsoft.com/office/powerpoint/2010/main" val="34318926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D9F2DA-F7F7-48EF-829E-9439DABFFB4E}"/>
              </a:ext>
            </a:extLst>
          </p:cNvPr>
          <p:cNvSpPr>
            <a:spLocks noGrp="1"/>
          </p:cNvSpPr>
          <p:nvPr>
            <p:ph idx="1"/>
          </p:nvPr>
        </p:nvSpPr>
        <p:spPr>
          <a:xfrm>
            <a:off x="1740023" y="461639"/>
            <a:ext cx="10306975" cy="6169980"/>
          </a:xfrm>
        </p:spPr>
        <p:txBody>
          <a:bodyPr>
            <a:normAutofit/>
          </a:bodyPr>
          <a:lstStyle/>
          <a:p>
            <a:pPr marL="0" indent="0">
              <a:buNone/>
            </a:pPr>
            <a:endParaRPr lang="en-IN" dirty="0"/>
          </a:p>
          <a:p>
            <a:pPr marL="0" indent="0" algn="just">
              <a:buNone/>
            </a:pPr>
            <a:r>
              <a:rPr lang="en-IN" sz="2800" b="1" dirty="0">
                <a:latin typeface="Times New Roman" pitchFamily="18" charset="0"/>
                <a:cs typeface="Times New Roman" pitchFamily="18" charset="0"/>
              </a:rPr>
              <a:t>Class IV </a:t>
            </a:r>
            <a:r>
              <a:rPr lang="en-IN" sz="2800" b="1" dirty="0" smtClean="0">
                <a:latin typeface="Times New Roman" pitchFamily="18" charset="0"/>
                <a:cs typeface="Times New Roman" pitchFamily="18" charset="0"/>
              </a:rPr>
              <a:t>calcium Channel Blockers</a:t>
            </a:r>
            <a:endParaRPr lang="en-IN" sz="2800" b="1" dirty="0">
              <a:latin typeface="Times New Roman" pitchFamily="18" charset="0"/>
              <a:cs typeface="Times New Roman" pitchFamily="18" charset="0"/>
            </a:endParaRPr>
          </a:p>
          <a:p>
            <a:pPr marL="0" indent="0" algn="just">
              <a:buNone/>
            </a:pPr>
            <a:r>
              <a:rPr lang="en-IN" sz="2800" dirty="0">
                <a:solidFill>
                  <a:srgbClr val="FF0000"/>
                </a:solidFill>
                <a:latin typeface="Times New Roman" pitchFamily="18" charset="0"/>
                <a:cs typeface="Times New Roman" pitchFamily="18" charset="0"/>
              </a:rPr>
              <a:t> </a:t>
            </a:r>
            <a:r>
              <a:rPr lang="en-IN" sz="2800" dirty="0" err="1" smtClean="0">
                <a:solidFill>
                  <a:srgbClr val="FF0000"/>
                </a:solidFill>
                <a:latin typeface="Times New Roman" pitchFamily="18" charset="0"/>
                <a:cs typeface="Times New Roman" pitchFamily="18" charset="0"/>
              </a:rPr>
              <a:t>e.g</a:t>
            </a:r>
            <a:r>
              <a:rPr lang="en-IN" sz="2800" dirty="0" smtClean="0">
                <a:solidFill>
                  <a:srgbClr val="FF0000"/>
                </a:solidFill>
                <a:latin typeface="Times New Roman" pitchFamily="18" charset="0"/>
                <a:cs typeface="Times New Roman" pitchFamily="18" charset="0"/>
              </a:rPr>
              <a:t>: Verapamil</a:t>
            </a:r>
            <a:r>
              <a:rPr lang="en-IN" sz="2800" dirty="0">
                <a:solidFill>
                  <a:srgbClr val="FF0000"/>
                </a:solidFill>
                <a:latin typeface="Times New Roman" pitchFamily="18" charset="0"/>
                <a:cs typeface="Times New Roman" pitchFamily="18" charset="0"/>
              </a:rPr>
              <a:t>, </a:t>
            </a:r>
            <a:r>
              <a:rPr lang="en-IN" sz="2800" dirty="0" err="1">
                <a:solidFill>
                  <a:srgbClr val="FF0000"/>
                </a:solidFill>
                <a:latin typeface="Times New Roman" pitchFamily="18" charset="0"/>
                <a:cs typeface="Times New Roman" pitchFamily="18" charset="0"/>
              </a:rPr>
              <a:t>Diltiazem</a:t>
            </a:r>
            <a:r>
              <a:rPr lang="en-IN" sz="2800" dirty="0" smtClean="0">
                <a:solidFill>
                  <a:srgbClr val="FF0000"/>
                </a:solidFill>
                <a:latin typeface="Times New Roman" pitchFamily="18" charset="0"/>
                <a:cs typeface="Times New Roman" pitchFamily="18" charset="0"/>
              </a:rPr>
              <a:t>:</a:t>
            </a:r>
          </a:p>
          <a:p>
            <a:pPr marL="0" indent="0" algn="just">
              <a:buNone/>
            </a:pPr>
            <a:r>
              <a:rPr lang="en-IN" sz="2800" b="1" dirty="0" smtClean="0">
                <a:solidFill>
                  <a:schemeClr val="tx1"/>
                </a:solidFill>
                <a:latin typeface="Times New Roman" pitchFamily="18" charset="0"/>
                <a:cs typeface="Times New Roman" pitchFamily="18" charset="0"/>
              </a:rPr>
              <a:t>Block L Type of calcium Channel</a:t>
            </a:r>
          </a:p>
          <a:p>
            <a:pPr marL="457200" indent="-457200" algn="just">
              <a:buFont typeface="Wingdings 3" charset="2"/>
              <a:buAutoNum type="arabicPeriod"/>
            </a:pPr>
            <a:r>
              <a:rPr lang="en-IN" sz="2800" dirty="0" smtClean="0">
                <a:solidFill>
                  <a:schemeClr val="tx1"/>
                </a:solidFill>
                <a:latin typeface="Times New Roman" pitchFamily="18" charset="0"/>
                <a:cs typeface="Times New Roman" pitchFamily="18" charset="0"/>
              </a:rPr>
              <a:t>Act on SA &amp; AV Node.</a:t>
            </a:r>
          </a:p>
          <a:p>
            <a:pPr marL="457200" indent="-457200" algn="just">
              <a:buFont typeface="Wingdings 3" charset="2"/>
              <a:buAutoNum type="arabicPeriod"/>
            </a:pPr>
            <a:r>
              <a:rPr lang="en-IN" sz="2800" dirty="0">
                <a:solidFill>
                  <a:schemeClr val="tx1"/>
                </a:solidFill>
                <a:latin typeface="Times New Roman" pitchFamily="18" charset="0"/>
                <a:cs typeface="Times New Roman" pitchFamily="18" charset="0"/>
              </a:rPr>
              <a:t>↓ </a:t>
            </a:r>
            <a:r>
              <a:rPr lang="en-IN" sz="2800" dirty="0" smtClean="0">
                <a:solidFill>
                  <a:schemeClr val="tx1"/>
                </a:solidFill>
                <a:latin typeface="Times New Roman" pitchFamily="18" charset="0"/>
                <a:cs typeface="Times New Roman" pitchFamily="18" charset="0"/>
              </a:rPr>
              <a:t>High frequency firing</a:t>
            </a:r>
          </a:p>
          <a:p>
            <a:pPr marL="457200" indent="-457200" algn="just">
              <a:buFont typeface="Wingdings 3" charset="2"/>
              <a:buAutoNum type="arabicPeriod"/>
            </a:pPr>
            <a:r>
              <a:rPr lang="en-IN" sz="2800" dirty="0" smtClean="0">
                <a:solidFill>
                  <a:schemeClr val="tx1"/>
                </a:solidFill>
                <a:latin typeface="Times New Roman" pitchFamily="18" charset="0"/>
                <a:cs typeface="Times New Roman" pitchFamily="18" charset="0"/>
              </a:rPr>
              <a:t>↓ Nodal Conduction.</a:t>
            </a:r>
          </a:p>
          <a:p>
            <a:pPr marL="457200" indent="-457200" algn="just">
              <a:buFont typeface="Wingdings 3" charset="2"/>
              <a:buAutoNum type="arabicPeriod"/>
            </a:pPr>
            <a:r>
              <a:rPr lang="en-IN" sz="2800" dirty="0" smtClean="0">
                <a:solidFill>
                  <a:schemeClr val="tx1"/>
                </a:solidFill>
                <a:latin typeface="Times New Roman" pitchFamily="18" charset="0"/>
                <a:cs typeface="Times New Roman" pitchFamily="18" charset="0"/>
              </a:rPr>
              <a:t>Prolong AV nodal refractory period.</a:t>
            </a:r>
          </a:p>
          <a:p>
            <a:pPr marL="457200" indent="-457200" algn="just">
              <a:buFont typeface="Wingdings 3" charset="2"/>
              <a:buAutoNum type="arabicPeriod"/>
            </a:pPr>
            <a:r>
              <a:rPr lang="en-IN" sz="2800" dirty="0" smtClean="0">
                <a:solidFill>
                  <a:schemeClr val="tx1"/>
                </a:solidFill>
                <a:latin typeface="Times New Roman" pitchFamily="18" charset="0"/>
                <a:cs typeface="Times New Roman" pitchFamily="18" charset="0"/>
              </a:rPr>
              <a:t>They supress early &amp; delayed after depolarization.</a:t>
            </a:r>
            <a:endParaRPr lang="en-IN" sz="2800" dirty="0">
              <a:solidFill>
                <a:schemeClr val="tx1"/>
              </a:solidFill>
              <a:latin typeface="Times New Roman" pitchFamily="18" charset="0"/>
              <a:cs typeface="Times New Roman" pitchFamily="18" charset="0"/>
            </a:endParaRPr>
          </a:p>
          <a:p>
            <a:pPr marL="0" indent="0" algn="just">
              <a:buNone/>
            </a:pPr>
            <a:endParaRPr lang="en-IN" sz="2800" b="1"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6745098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FC1D01-DF40-4576-81A0-8D0D2CF72D0D}"/>
              </a:ext>
            </a:extLst>
          </p:cNvPr>
          <p:cNvSpPr>
            <a:spLocks noGrp="1"/>
          </p:cNvSpPr>
          <p:nvPr>
            <p:ph idx="1"/>
          </p:nvPr>
        </p:nvSpPr>
        <p:spPr>
          <a:xfrm>
            <a:off x="1583703" y="163396"/>
            <a:ext cx="10331777" cy="6567341"/>
          </a:xfrm>
        </p:spPr>
        <p:txBody>
          <a:bodyPr/>
          <a:lstStyle/>
          <a:p>
            <a:pPr marL="0" indent="0">
              <a:buNone/>
            </a:pPr>
            <a:endParaRPr lang="en-IN" dirty="0"/>
          </a:p>
          <a:p>
            <a:pPr marL="0" indent="0" algn="just">
              <a:buNone/>
            </a:pPr>
            <a:r>
              <a:rPr lang="en-US" sz="2400" b="1" dirty="0">
                <a:latin typeface="Times New Roman" pitchFamily="18" charset="0"/>
                <a:cs typeface="Times New Roman" pitchFamily="18" charset="0"/>
              </a:rPr>
              <a:t>Other antiarrhythmic drugs </a:t>
            </a:r>
          </a:p>
          <a:p>
            <a:pPr marL="0" indent="0" algn="just">
              <a:buNone/>
            </a:pPr>
            <a:r>
              <a:rPr lang="en-US" sz="2000" dirty="0">
                <a:latin typeface="Times New Roman" pitchFamily="18" charset="0"/>
                <a:cs typeface="Times New Roman" pitchFamily="18" charset="0"/>
              </a:rPr>
              <a:t> </a:t>
            </a:r>
            <a:r>
              <a:rPr lang="en-US" sz="2000" dirty="0">
                <a:solidFill>
                  <a:srgbClr val="FF0000"/>
                </a:solidFill>
                <a:latin typeface="Times New Roman" pitchFamily="18" charset="0"/>
                <a:cs typeface="Times New Roman" pitchFamily="18" charset="0"/>
              </a:rPr>
              <a:t>Digoxin:</a:t>
            </a:r>
          </a:p>
          <a:p>
            <a:pPr marL="0" indent="0" algn="just">
              <a:buNone/>
            </a:pPr>
            <a:r>
              <a:rPr lang="en-US" sz="2000" dirty="0">
                <a:latin typeface="Times New Roman" pitchFamily="18" charset="0"/>
                <a:cs typeface="Times New Roman" pitchFamily="18" charset="0"/>
              </a:rPr>
              <a:t> • </a:t>
            </a:r>
            <a:r>
              <a:rPr lang="en-US" sz="2800" dirty="0">
                <a:latin typeface="Times New Roman" pitchFamily="18" charset="0"/>
                <a:cs typeface="Times New Roman" pitchFamily="18" charset="0"/>
              </a:rPr>
              <a:t>Digoxin inhibits the Na+/K+-ATPase pump, and shortening the refractory period in atrial and ventricular myocardial cells while prolonging the effective refractory period and diminishing conduction velocity in the AV node. Digoxin is used to control ventricular response rate in atrial fibrillation and flutter. </a:t>
            </a:r>
          </a:p>
          <a:p>
            <a:pPr marL="0" indent="0" algn="just">
              <a:buNone/>
            </a:pPr>
            <a:r>
              <a:rPr lang="en-US" sz="2800" dirty="0">
                <a:latin typeface="Times New Roman" pitchFamily="18" charset="0"/>
                <a:cs typeface="Times New Roman" pitchFamily="18" charset="0"/>
              </a:rPr>
              <a:t>• Intravenous magnesium sulfate is the salt used to treat arrhythmias, as oral magnesium is not effective in the setting of arrhythmia.  </a:t>
            </a:r>
          </a:p>
          <a:p>
            <a:pPr marL="0" indent="0" algn="just">
              <a:buNone/>
            </a:pPr>
            <a:r>
              <a:rPr lang="en-US" sz="2000" dirty="0">
                <a:solidFill>
                  <a:srgbClr val="FF0000"/>
                </a:solidFill>
                <a:latin typeface="Times New Roman" pitchFamily="18" charset="0"/>
                <a:cs typeface="Times New Roman" pitchFamily="18" charset="0"/>
              </a:rPr>
              <a:t>Magnesium sulfate: </a:t>
            </a:r>
          </a:p>
          <a:p>
            <a:pPr marL="0" indent="0" algn="just">
              <a:buNone/>
            </a:pPr>
            <a:r>
              <a:rPr lang="en-US" sz="2000" dirty="0">
                <a:latin typeface="Times New Roman" pitchFamily="18" charset="0"/>
                <a:cs typeface="Times New Roman" pitchFamily="18" charset="0"/>
              </a:rPr>
              <a:t>• </a:t>
            </a:r>
            <a:r>
              <a:rPr lang="en-US" sz="2800" dirty="0">
                <a:latin typeface="Times New Roman" pitchFamily="18" charset="0"/>
                <a:cs typeface="Times New Roman" pitchFamily="18" charset="0"/>
              </a:rPr>
              <a:t>Magnesium is necessary for the transport of sodium, calcium, and potassium across cell membranes. It slows the rate of SA node impulse formation and prolongs conduction time along the myocardial tissue</a:t>
            </a:r>
            <a:endParaRPr lang="en-IN" sz="2800" dirty="0">
              <a:latin typeface="Times New Roman" pitchFamily="18" charset="0"/>
              <a:cs typeface="Times New Roman" pitchFamily="18" charset="0"/>
            </a:endParaRPr>
          </a:p>
        </p:txBody>
      </p:sp>
    </p:spTree>
    <p:extLst>
      <p:ext uri="{BB962C8B-B14F-4D97-AF65-F5344CB8AC3E}">
        <p14:creationId xmlns:p14="http://schemas.microsoft.com/office/powerpoint/2010/main" val="168095618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29D13099-6238-4E53-AF86-B6C8594B0351}"/>
              </a:ext>
            </a:extLst>
          </p:cNvPr>
          <p:cNvSpPr>
            <a:spLocks noGrp="1"/>
          </p:cNvSpPr>
          <p:nvPr>
            <p:ph idx="1"/>
          </p:nvPr>
        </p:nvSpPr>
        <p:spPr>
          <a:xfrm>
            <a:off x="1702167" y="0"/>
            <a:ext cx="10085387" cy="6343650"/>
          </a:xfrm>
        </p:spPr>
        <p:txBody>
          <a:bodyPr/>
          <a:lstStyle/>
          <a:p>
            <a:pPr marL="0" indent="0">
              <a:buNone/>
            </a:pPr>
            <a:endParaRPr lang="en-US" dirty="0"/>
          </a:p>
          <a:p>
            <a:pPr marL="0" indent="0" algn="just">
              <a:buNone/>
            </a:pPr>
            <a:r>
              <a:rPr lang="en-US" sz="2400" dirty="0">
                <a:solidFill>
                  <a:srgbClr val="FF0000"/>
                </a:solidFill>
                <a:latin typeface="Times New Roman" pitchFamily="18" charset="0"/>
                <a:cs typeface="Times New Roman" pitchFamily="18" charset="0"/>
              </a:rPr>
              <a:t>Adenosine:</a:t>
            </a:r>
            <a:r>
              <a:rPr lang="en-US" sz="2400" dirty="0">
                <a:latin typeface="Times New Roman" pitchFamily="18" charset="0"/>
                <a:cs typeface="Times New Roman" pitchFamily="18" charset="0"/>
              </a:rPr>
              <a:t> </a:t>
            </a:r>
          </a:p>
          <a:p>
            <a:pPr marL="0" indent="0" algn="just">
              <a:buNone/>
            </a:pPr>
            <a:r>
              <a:rPr lang="en-US" sz="2000" dirty="0">
                <a:latin typeface="Times New Roman" pitchFamily="18" charset="0"/>
                <a:cs typeface="Times New Roman" pitchFamily="18" charset="0"/>
              </a:rPr>
              <a:t> • </a:t>
            </a:r>
            <a:r>
              <a:rPr lang="en-US" sz="2800" dirty="0">
                <a:latin typeface="Times New Roman" pitchFamily="18" charset="0"/>
                <a:cs typeface="Times New Roman" pitchFamily="18" charset="0"/>
              </a:rPr>
              <a:t>Adenosine is a naturally occurring nucleoside. </a:t>
            </a:r>
            <a:endParaRPr lang="en-US" sz="2800" dirty="0" smtClean="0">
              <a:latin typeface="Times New Roman" pitchFamily="18" charset="0"/>
              <a:cs typeface="Times New Roman" pitchFamily="18" charset="0"/>
            </a:endParaRPr>
          </a:p>
          <a:p>
            <a:pPr marL="0" indent="0" algn="just">
              <a:buNone/>
            </a:pPr>
            <a:r>
              <a:rPr lang="en-US" sz="2800" dirty="0" smtClean="0">
                <a:latin typeface="Times New Roman" pitchFamily="18" charset="0"/>
                <a:cs typeface="Times New Roman" pitchFamily="18" charset="0"/>
              </a:rPr>
              <a:t>1. In </a:t>
            </a:r>
            <a:r>
              <a:rPr lang="en-US" sz="2800" dirty="0">
                <a:latin typeface="Times New Roman" pitchFamily="18" charset="0"/>
                <a:cs typeface="Times New Roman" pitchFamily="18" charset="0"/>
              </a:rPr>
              <a:t>high doses, adenosine decreases conduction velocity</a:t>
            </a:r>
            <a:r>
              <a:rPr lang="en-US" sz="2800" dirty="0" smtClean="0">
                <a:latin typeface="Times New Roman" pitchFamily="18" charset="0"/>
                <a:cs typeface="Times New Roman" pitchFamily="18" charset="0"/>
              </a:rPr>
              <a:t>,</a:t>
            </a:r>
          </a:p>
          <a:p>
            <a:pPr marL="0" indent="0" algn="just">
              <a:buNone/>
            </a:pPr>
            <a:r>
              <a:rPr lang="en-US" sz="2800" dirty="0" smtClean="0">
                <a:latin typeface="Times New Roman" pitchFamily="18" charset="0"/>
                <a:cs typeface="Times New Roman" pitchFamily="18" charset="0"/>
              </a:rPr>
              <a:t>2. prolongs </a:t>
            </a:r>
            <a:r>
              <a:rPr lang="en-US" sz="2800" dirty="0">
                <a:latin typeface="Times New Roman" pitchFamily="18" charset="0"/>
                <a:cs typeface="Times New Roman" pitchFamily="18" charset="0"/>
              </a:rPr>
              <a:t>the refractory period, </a:t>
            </a:r>
            <a:endParaRPr lang="en-US" sz="2800" dirty="0" smtClean="0">
              <a:latin typeface="Times New Roman" pitchFamily="18" charset="0"/>
              <a:cs typeface="Times New Roman" pitchFamily="18" charset="0"/>
            </a:endParaRPr>
          </a:p>
          <a:p>
            <a:pPr marL="0" indent="0" algn="just">
              <a:buNone/>
            </a:pPr>
            <a:r>
              <a:rPr lang="en-US" sz="2800" dirty="0" smtClean="0">
                <a:latin typeface="Times New Roman" pitchFamily="18" charset="0"/>
                <a:cs typeface="Times New Roman" pitchFamily="18" charset="0"/>
              </a:rPr>
              <a:t>3. decreases </a:t>
            </a:r>
            <a:r>
              <a:rPr lang="en-US" sz="2800" dirty="0">
                <a:latin typeface="Times New Roman" pitchFamily="18" charset="0"/>
                <a:cs typeface="Times New Roman" pitchFamily="18" charset="0"/>
              </a:rPr>
              <a:t>automaticity in the AV node.</a:t>
            </a:r>
          </a:p>
          <a:p>
            <a:pPr marL="0" indent="0" algn="just">
              <a:buNone/>
            </a:pPr>
            <a:r>
              <a:rPr lang="en-US" sz="2800" dirty="0" smtClean="0">
                <a:latin typeface="Times New Roman" pitchFamily="18" charset="0"/>
                <a:cs typeface="Times New Roman" pitchFamily="18" charset="0"/>
              </a:rPr>
              <a:t>4. Intravenous </a:t>
            </a:r>
            <a:r>
              <a:rPr lang="en-US" sz="2800" dirty="0">
                <a:latin typeface="Times New Roman" pitchFamily="18" charset="0"/>
                <a:cs typeface="Times New Roman" pitchFamily="18" charset="0"/>
              </a:rPr>
              <a:t>adenosine is the drug of choice for abolishing acute </a:t>
            </a:r>
            <a:r>
              <a:rPr lang="en-US" sz="2800" dirty="0" smtClean="0">
                <a:latin typeface="Times New Roman" pitchFamily="18" charset="0"/>
                <a:cs typeface="Times New Roman" pitchFamily="18" charset="0"/>
              </a:rPr>
              <a:t> </a:t>
            </a:r>
          </a:p>
          <a:p>
            <a:pPr marL="0" indent="0" algn="just">
              <a:buNone/>
            </a:pPr>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   supraventricular </a:t>
            </a:r>
            <a:r>
              <a:rPr lang="en-US" sz="2800" dirty="0">
                <a:latin typeface="Times New Roman" pitchFamily="18" charset="0"/>
                <a:cs typeface="Times New Roman" pitchFamily="18" charset="0"/>
              </a:rPr>
              <a:t>tachycardia. </a:t>
            </a:r>
          </a:p>
          <a:p>
            <a:pPr marL="0" indent="0" algn="just">
              <a:buNone/>
            </a:pPr>
            <a:r>
              <a:rPr lang="en-US" sz="2800" dirty="0">
                <a:latin typeface="Times New Roman" pitchFamily="18" charset="0"/>
                <a:cs typeface="Times New Roman" pitchFamily="18" charset="0"/>
              </a:rPr>
              <a:t>• It has low toxicity but causes flushing, chest pain, and hypotension.</a:t>
            </a:r>
          </a:p>
          <a:p>
            <a:pPr marL="0" indent="0" algn="just">
              <a:buNone/>
            </a:pPr>
            <a:r>
              <a:rPr lang="en-US" sz="2800" dirty="0">
                <a:latin typeface="Times New Roman" pitchFamily="18" charset="0"/>
                <a:cs typeface="Times New Roman" pitchFamily="18" charset="0"/>
              </a:rPr>
              <a:t> • Adenosine has an extremely short duration of action (</a:t>
            </a:r>
            <a:r>
              <a:rPr lang="en-US" sz="2800" dirty="0" err="1">
                <a:latin typeface="Times New Roman" pitchFamily="18" charset="0"/>
                <a:cs typeface="Times New Roman" pitchFamily="18" charset="0"/>
              </a:rPr>
              <a:t>appro</a:t>
            </a:r>
            <a:r>
              <a:rPr lang="en-US" sz="2800" dirty="0">
                <a:latin typeface="Times New Roman" pitchFamily="18" charset="0"/>
                <a:cs typeface="Times New Roman" pitchFamily="18" charset="0"/>
              </a:rPr>
              <a:t>. 10 - 15 sec.) due to rapid uptake by erythrocytes and endothelial cells where it is converted to 5-AMP and inosine</a:t>
            </a:r>
            <a:r>
              <a:rPr lang="en-US" sz="2000" dirty="0">
                <a:latin typeface="Times New Roman" pitchFamily="18" charset="0"/>
                <a:cs typeface="Times New Roman" pitchFamily="18" charset="0"/>
              </a:rPr>
              <a:t>.</a:t>
            </a:r>
            <a:endParaRPr lang="en-IN" sz="2000" dirty="0">
              <a:latin typeface="Times New Roman" pitchFamily="18" charset="0"/>
              <a:cs typeface="Times New Roman" pitchFamily="18" charset="0"/>
            </a:endParaRPr>
          </a:p>
        </p:txBody>
      </p:sp>
    </p:spTree>
    <p:extLst>
      <p:ext uri="{BB962C8B-B14F-4D97-AF65-F5344CB8AC3E}">
        <p14:creationId xmlns:p14="http://schemas.microsoft.com/office/powerpoint/2010/main" val="264624342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CC28E4D-876C-48C8-9556-182A12B43601}"/>
              </a:ext>
            </a:extLst>
          </p:cNvPr>
          <p:cNvSpPr>
            <a:spLocks noGrp="1"/>
          </p:cNvSpPr>
          <p:nvPr>
            <p:ph idx="1"/>
          </p:nvPr>
        </p:nvSpPr>
        <p:spPr>
          <a:xfrm>
            <a:off x="1791093" y="292231"/>
            <a:ext cx="10133814" cy="6565769"/>
          </a:xfrm>
        </p:spPr>
        <p:txBody>
          <a:bodyPr/>
          <a:lstStyle/>
          <a:p>
            <a:pPr marL="0" indent="0">
              <a:buNone/>
            </a:pPr>
            <a:endParaRPr lang="en-US" dirty="0"/>
          </a:p>
          <a:p>
            <a:pPr marL="0" indent="0" algn="just">
              <a:buNone/>
            </a:pPr>
            <a:r>
              <a:rPr lang="en-US" sz="2800" dirty="0">
                <a:latin typeface="Times New Roman" pitchFamily="18" charset="0"/>
                <a:cs typeface="Times New Roman" pitchFamily="18" charset="0"/>
              </a:rPr>
              <a:t>• </a:t>
            </a:r>
            <a:r>
              <a:rPr lang="en-US" sz="3200" b="1" dirty="0">
                <a:latin typeface="Times New Roman" pitchFamily="18" charset="0"/>
                <a:cs typeface="Times New Roman" pitchFamily="18" charset="0"/>
              </a:rPr>
              <a:t>Advantages of adenosine for termination of PSVT </a:t>
            </a:r>
          </a:p>
          <a:p>
            <a:pPr marL="0" indent="0" algn="just">
              <a:buNone/>
            </a:pPr>
            <a:r>
              <a:rPr lang="en-US" sz="2800" dirty="0">
                <a:latin typeface="Times New Roman" pitchFamily="18" charset="0"/>
                <a:cs typeface="Times New Roman" pitchFamily="18" charset="0"/>
              </a:rPr>
              <a:t> </a:t>
            </a:r>
            <a:r>
              <a:rPr lang="en-US" sz="3200" dirty="0">
                <a:latin typeface="Times New Roman" pitchFamily="18" charset="0"/>
                <a:cs typeface="Times New Roman" pitchFamily="18" charset="0"/>
              </a:rPr>
              <a:t>– efficacy equivalent to or better than verapamil. </a:t>
            </a:r>
            <a:endParaRPr lang="en-US" sz="3200" dirty="0" smtClean="0">
              <a:latin typeface="Times New Roman" pitchFamily="18" charset="0"/>
              <a:cs typeface="Times New Roman" pitchFamily="18" charset="0"/>
            </a:endParaRPr>
          </a:p>
          <a:p>
            <a:pPr marL="0" indent="0" algn="just">
              <a:buNone/>
            </a:pPr>
            <a:r>
              <a:rPr lang="en-US" sz="3200" dirty="0" smtClean="0">
                <a:latin typeface="Times New Roman" pitchFamily="18" charset="0"/>
                <a:cs typeface="Times New Roman" pitchFamily="18" charset="0"/>
              </a:rPr>
              <a:t>– </a:t>
            </a:r>
            <a:r>
              <a:rPr lang="en-US" sz="3200" dirty="0">
                <a:latin typeface="Times New Roman" pitchFamily="18" charset="0"/>
                <a:cs typeface="Times New Roman" pitchFamily="18" charset="0"/>
              </a:rPr>
              <a:t>No </a:t>
            </a:r>
            <a:r>
              <a:rPr lang="en-US" sz="3200" dirty="0" smtClean="0">
                <a:latin typeface="Times New Roman" pitchFamily="18" charset="0"/>
                <a:cs typeface="Times New Roman" pitchFamily="18" charset="0"/>
              </a:rPr>
              <a:t>hemodynamic </a:t>
            </a:r>
            <a:r>
              <a:rPr lang="en-US" sz="3200" dirty="0">
                <a:latin typeface="Times New Roman" pitchFamily="18" charset="0"/>
                <a:cs typeface="Times New Roman" pitchFamily="18" charset="0"/>
              </a:rPr>
              <a:t>deterioration; can be given to patients with hypotension, CHF or those receiving β blockers. Verapamil is contraindicated in these situations.</a:t>
            </a:r>
          </a:p>
          <a:p>
            <a:pPr marL="0" indent="0" algn="just">
              <a:buNone/>
            </a:pPr>
            <a:r>
              <a:rPr lang="en-US" sz="3200" dirty="0">
                <a:latin typeface="Times New Roman" pitchFamily="18" charset="0"/>
                <a:cs typeface="Times New Roman" pitchFamily="18" charset="0"/>
              </a:rPr>
              <a:t> – Safe in wide QRS tachycardia (verapamil is unsafe).</a:t>
            </a:r>
          </a:p>
          <a:p>
            <a:pPr marL="0" indent="0" algn="just">
              <a:buNone/>
            </a:pPr>
            <a:r>
              <a:rPr lang="en-US" sz="3200" dirty="0">
                <a:latin typeface="Times New Roman" pitchFamily="18" charset="0"/>
                <a:cs typeface="Times New Roman" pitchFamily="18" charset="0"/>
              </a:rPr>
              <a:t> – Effective in patients not responding to verapamil.</a:t>
            </a:r>
            <a:endParaRPr lang="en-IN" sz="3200" dirty="0">
              <a:latin typeface="Times New Roman" pitchFamily="18" charset="0"/>
              <a:cs typeface="Times New Roman" pitchFamily="18" charset="0"/>
            </a:endParaRPr>
          </a:p>
        </p:txBody>
      </p:sp>
    </p:spTree>
    <p:extLst>
      <p:ext uri="{BB962C8B-B14F-4D97-AF65-F5344CB8AC3E}">
        <p14:creationId xmlns:p14="http://schemas.microsoft.com/office/powerpoint/2010/main" val="35213271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7CD43D9-7DF7-4987-AFA0-26A45047F0C5}"/>
              </a:ext>
            </a:extLst>
          </p:cNvPr>
          <p:cNvSpPr>
            <a:spLocks noGrp="1"/>
          </p:cNvSpPr>
          <p:nvPr>
            <p:ph idx="1"/>
          </p:nvPr>
        </p:nvSpPr>
        <p:spPr>
          <a:xfrm>
            <a:off x="2589212" y="727969"/>
            <a:ext cx="8915400" cy="5183253"/>
          </a:xfrm>
        </p:spPr>
        <p:txBody>
          <a:bodyPr/>
          <a:lstStyle/>
          <a:p>
            <a:endParaRPr lang="en-US" dirty="0"/>
          </a:p>
          <a:p>
            <a:endParaRPr lang="en-IN" dirty="0"/>
          </a:p>
          <a:p>
            <a:endParaRPr lang="en-IN" dirty="0"/>
          </a:p>
          <a:p>
            <a:endParaRPr lang="en-IN" dirty="0"/>
          </a:p>
          <a:p>
            <a:endParaRPr lang="en-IN" dirty="0"/>
          </a:p>
          <a:p>
            <a:endParaRPr lang="en-IN" dirty="0"/>
          </a:p>
          <a:p>
            <a:pPr marL="0" indent="0">
              <a:buNone/>
            </a:pPr>
            <a:r>
              <a:rPr lang="en-IN" sz="2800" dirty="0">
                <a:latin typeface="Arial Black" panose="020B0A04020102020204" pitchFamily="34" charset="0"/>
              </a:rPr>
              <a:t>                      </a:t>
            </a:r>
            <a:r>
              <a:rPr lang="en-IN" sz="4400" dirty="0">
                <a:latin typeface="Arial Black" panose="020B0A04020102020204" pitchFamily="34" charset="0"/>
              </a:rPr>
              <a:t>THANK YOU</a:t>
            </a:r>
          </a:p>
        </p:txBody>
      </p:sp>
    </p:spTree>
    <p:extLst>
      <p:ext uri="{BB962C8B-B14F-4D97-AF65-F5344CB8AC3E}">
        <p14:creationId xmlns:p14="http://schemas.microsoft.com/office/powerpoint/2010/main" val="4562337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12276" y="161341"/>
            <a:ext cx="10562493" cy="5262979"/>
          </a:xfrm>
          <a:prstGeom prst="rect">
            <a:avLst/>
          </a:prstGeom>
        </p:spPr>
        <p:txBody>
          <a:bodyPr wrap="square">
            <a:spAutoFit/>
          </a:bodyPr>
          <a:lstStyle/>
          <a:p>
            <a:pPr algn="just"/>
            <a:r>
              <a:rPr lang="en-US" sz="2800" b="1" dirty="0">
                <a:latin typeface="Times New Roman" pitchFamily="18" charset="0"/>
                <a:cs typeface="Times New Roman" pitchFamily="18" charset="0"/>
              </a:rPr>
              <a:t>Arrhythmia</a:t>
            </a:r>
            <a:r>
              <a:rPr lang="en-US" sz="2800" dirty="0">
                <a:latin typeface="Times New Roman" pitchFamily="18" charset="0"/>
                <a:cs typeface="Times New Roman" pitchFamily="18" charset="0"/>
              </a:rPr>
              <a:t>, also known as </a:t>
            </a:r>
            <a:r>
              <a:rPr lang="en-US" sz="2800" b="1" dirty="0">
                <a:latin typeface="Times New Roman" pitchFamily="18" charset="0"/>
                <a:cs typeface="Times New Roman" pitchFamily="18" charset="0"/>
              </a:rPr>
              <a:t>cardiac arrhythmia</a:t>
            </a:r>
            <a:r>
              <a:rPr lang="en-US" sz="2800" dirty="0">
                <a:latin typeface="Times New Roman" pitchFamily="18" charset="0"/>
                <a:cs typeface="Times New Roman" pitchFamily="18" charset="0"/>
              </a:rPr>
              <a:t> or </a:t>
            </a:r>
            <a:r>
              <a:rPr lang="en-US" sz="2800" b="1" dirty="0">
                <a:latin typeface="Times New Roman" pitchFamily="18" charset="0"/>
                <a:cs typeface="Times New Roman" pitchFamily="18" charset="0"/>
              </a:rPr>
              <a:t>heart arrhythmia</a:t>
            </a:r>
            <a:r>
              <a:rPr lang="en-US" sz="2800" dirty="0">
                <a:latin typeface="Times New Roman" pitchFamily="18" charset="0"/>
                <a:cs typeface="Times New Roman" pitchFamily="18" charset="0"/>
              </a:rPr>
              <a:t>, is a group of conditions in which the </a:t>
            </a:r>
            <a:r>
              <a:rPr lang="en-US" sz="2800" dirty="0" smtClean="0">
                <a:latin typeface="Times New Roman" pitchFamily="18" charset="0"/>
                <a:cs typeface="Times New Roman" pitchFamily="18" charset="0"/>
              </a:rPr>
              <a:t>heartbeat</a:t>
            </a:r>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is </a:t>
            </a:r>
            <a:r>
              <a:rPr lang="en-US" sz="2800" dirty="0">
                <a:latin typeface="Times New Roman" pitchFamily="18" charset="0"/>
                <a:cs typeface="Times New Roman" pitchFamily="18" charset="0"/>
              </a:rPr>
              <a:t>irregular, too fast, or too </a:t>
            </a:r>
            <a:r>
              <a:rPr lang="en-US" sz="2800" dirty="0" smtClean="0">
                <a:latin typeface="Times New Roman" pitchFamily="18" charset="0"/>
                <a:cs typeface="Times New Roman" pitchFamily="18" charset="0"/>
              </a:rPr>
              <a:t>slow.</a:t>
            </a:r>
          </a:p>
          <a:p>
            <a:pPr algn="just"/>
            <a:r>
              <a:rPr lang="en-US" sz="2800" dirty="0" smtClean="0">
                <a:latin typeface="Times New Roman" pitchFamily="18" charset="0"/>
                <a:cs typeface="Times New Roman" pitchFamily="18" charset="0"/>
              </a:rPr>
              <a:t>Types: </a:t>
            </a:r>
          </a:p>
          <a:p>
            <a:pPr algn="just"/>
            <a:r>
              <a:rPr lang="en-US" sz="2800" b="1" dirty="0" smtClean="0">
                <a:latin typeface="Times New Roman" pitchFamily="18" charset="0"/>
                <a:cs typeface="Times New Roman" pitchFamily="18" charset="0"/>
              </a:rPr>
              <a:t>Tachycardia- </a:t>
            </a:r>
            <a:r>
              <a:rPr lang="en-US" sz="2800" dirty="0">
                <a:latin typeface="Times New Roman" pitchFamily="18" charset="0"/>
                <a:cs typeface="Times New Roman" pitchFamily="18" charset="0"/>
              </a:rPr>
              <a:t>above 100 beats per minute in adults </a:t>
            </a:r>
            <a:endParaRPr lang="en-US" sz="2800" dirty="0" smtClean="0">
              <a:latin typeface="Times New Roman" pitchFamily="18" charset="0"/>
              <a:cs typeface="Times New Roman" pitchFamily="18" charset="0"/>
            </a:endParaRPr>
          </a:p>
          <a:p>
            <a:pPr algn="just"/>
            <a:r>
              <a:rPr lang="en-US" sz="2800" b="1" dirty="0" err="1" smtClean="0">
                <a:latin typeface="Times New Roman" pitchFamily="18" charset="0"/>
                <a:cs typeface="Times New Roman" pitchFamily="18" charset="0"/>
              </a:rPr>
              <a:t>Bradycardia</a:t>
            </a:r>
            <a:r>
              <a:rPr lang="en-US" sz="2800" b="1" dirty="0" smtClean="0">
                <a:latin typeface="Times New Roman" pitchFamily="18" charset="0"/>
                <a:cs typeface="Times New Roman" pitchFamily="18" charset="0"/>
              </a:rPr>
              <a:t>-</a:t>
            </a:r>
            <a:r>
              <a:rPr lang="en-US" sz="2800" dirty="0" smtClean="0">
                <a:latin typeface="Times New Roman" pitchFamily="18" charset="0"/>
                <a:cs typeface="Times New Roman" pitchFamily="18" charset="0"/>
              </a:rPr>
              <a:t>below </a:t>
            </a:r>
            <a:r>
              <a:rPr lang="en-US" sz="2800" dirty="0">
                <a:latin typeface="Times New Roman" pitchFamily="18" charset="0"/>
                <a:cs typeface="Times New Roman" pitchFamily="18" charset="0"/>
              </a:rPr>
              <a:t>60 beats per minute</a:t>
            </a:r>
            <a:r>
              <a:rPr lang="en-US" sz="2800" dirty="0" smtClean="0">
                <a:latin typeface="Times New Roman" pitchFamily="18" charset="0"/>
                <a:cs typeface="Times New Roman" pitchFamily="18" charset="0"/>
              </a:rPr>
              <a:t>.</a:t>
            </a:r>
            <a:r>
              <a:rPr lang="en-US" sz="2800" dirty="0">
                <a:latin typeface="Times New Roman" pitchFamily="18" charset="0"/>
                <a:cs typeface="Times New Roman" pitchFamily="18" charset="0"/>
              </a:rPr>
              <a:t> </a:t>
            </a:r>
            <a:endParaRPr lang="en-US" sz="2800" dirty="0" smtClean="0">
              <a:latin typeface="Times New Roman" pitchFamily="18" charset="0"/>
              <a:cs typeface="Times New Roman" pitchFamily="18" charset="0"/>
            </a:endParaRPr>
          </a:p>
          <a:p>
            <a:pPr algn="just"/>
            <a:r>
              <a:rPr lang="en-US" sz="2800" b="1" dirty="0" smtClean="0">
                <a:latin typeface="Times New Roman" pitchFamily="18" charset="0"/>
                <a:cs typeface="Times New Roman" pitchFamily="18" charset="0"/>
              </a:rPr>
              <a:t>Ventricular Tachycardia </a:t>
            </a:r>
            <a:endParaRPr lang="en-US" sz="2800" dirty="0" smtClean="0">
              <a:latin typeface="Times New Roman" pitchFamily="18" charset="0"/>
              <a:cs typeface="Times New Roman" pitchFamily="18" charset="0"/>
            </a:endParaRPr>
          </a:p>
          <a:p>
            <a:pPr algn="just"/>
            <a:r>
              <a:rPr lang="en-US" sz="2800" b="1" dirty="0" smtClean="0">
                <a:latin typeface="Times New Roman" pitchFamily="18" charset="0"/>
                <a:cs typeface="Times New Roman" pitchFamily="18" charset="0"/>
              </a:rPr>
              <a:t>Atrial Flutter &amp; Fibrillation </a:t>
            </a:r>
            <a:r>
              <a:rPr lang="en-US" sz="2800" dirty="0" smtClean="0">
                <a:latin typeface="Times New Roman" pitchFamily="18" charset="0"/>
                <a:cs typeface="Times New Roman" pitchFamily="18" charset="0"/>
              </a:rPr>
              <a:t>(More than 300)</a:t>
            </a:r>
          </a:p>
          <a:p>
            <a:pPr algn="just"/>
            <a:r>
              <a:rPr lang="en-US" sz="2800" b="1" dirty="0" smtClean="0">
                <a:latin typeface="Times New Roman" pitchFamily="18" charset="0"/>
                <a:cs typeface="Times New Roman" pitchFamily="18" charset="0"/>
              </a:rPr>
              <a:t>Causes: </a:t>
            </a:r>
            <a:r>
              <a:rPr lang="en-US" sz="2800" dirty="0" err="1" smtClean="0">
                <a:latin typeface="Times New Roman" pitchFamily="18" charset="0"/>
                <a:cs typeface="Times New Roman" pitchFamily="18" charset="0"/>
              </a:rPr>
              <a:t>Mayocardial</a:t>
            </a:r>
            <a:r>
              <a:rPr lang="en-US" sz="2800" dirty="0" smtClean="0">
                <a:latin typeface="Times New Roman" pitchFamily="18" charset="0"/>
                <a:cs typeface="Times New Roman" pitchFamily="18" charset="0"/>
              </a:rPr>
              <a:t> Hypoxia, Ischemia, Trauma, Drugs, electrolyte Disturbance, ANS</a:t>
            </a:r>
          </a:p>
          <a:p>
            <a:pPr algn="just"/>
            <a:r>
              <a:rPr lang="en-US" sz="2800" b="1" dirty="0" smtClean="0">
                <a:latin typeface="Times New Roman" pitchFamily="18" charset="0"/>
                <a:cs typeface="Times New Roman" pitchFamily="18" charset="0"/>
              </a:rPr>
              <a:t>Symptoms</a:t>
            </a:r>
            <a:r>
              <a:rPr lang="en-US" sz="2800" dirty="0" smtClean="0">
                <a:latin typeface="Times New Roman" pitchFamily="18" charset="0"/>
                <a:cs typeface="Times New Roman" pitchFamily="18" charset="0"/>
              </a:rPr>
              <a:t> </a:t>
            </a:r>
            <a:r>
              <a:rPr lang="en-US" sz="2800" dirty="0">
                <a:latin typeface="Times New Roman" pitchFamily="18" charset="0"/>
                <a:cs typeface="Times New Roman" pitchFamily="18" charset="0"/>
              </a:rPr>
              <a:t>when present may include palpitations or feeling a pause between </a:t>
            </a:r>
            <a:r>
              <a:rPr lang="en-US" sz="2800" dirty="0" smtClean="0">
                <a:latin typeface="Times New Roman" pitchFamily="18" charset="0"/>
                <a:cs typeface="Times New Roman" pitchFamily="18" charset="0"/>
              </a:rPr>
              <a:t>heart beats, Fatigue, breathlessness, Herat fail or cardiac arrest. </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19210655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descr="Ventricular fibrillation.p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Rectangle 2"/>
          <p:cNvSpPr/>
          <p:nvPr/>
        </p:nvSpPr>
        <p:spPr>
          <a:xfrm>
            <a:off x="2012732" y="465965"/>
            <a:ext cx="7553299" cy="4031873"/>
          </a:xfrm>
          <a:prstGeom prst="rect">
            <a:avLst/>
          </a:prstGeom>
        </p:spPr>
        <p:txBody>
          <a:bodyPr wrap="square">
            <a:spAutoFit/>
          </a:bodyPr>
          <a:lstStyle/>
          <a:p>
            <a:r>
              <a:rPr lang="en-US" sz="3200" b="1" dirty="0" smtClean="0">
                <a:latin typeface="Times New Roman" pitchFamily="18" charset="0"/>
                <a:cs typeface="Times New Roman" pitchFamily="18" charset="0"/>
              </a:rPr>
              <a:t>Pathophysiology of </a:t>
            </a:r>
            <a:r>
              <a:rPr lang="en-US" sz="3200" b="1" dirty="0" err="1" smtClean="0">
                <a:latin typeface="Times New Roman" pitchFamily="18" charset="0"/>
                <a:cs typeface="Times New Roman" pitchFamily="18" charset="0"/>
              </a:rPr>
              <a:t>Arrythmia</a:t>
            </a:r>
            <a:endParaRPr lang="en-US" sz="3200" b="1" dirty="0" smtClean="0">
              <a:latin typeface="Times New Roman" pitchFamily="18" charset="0"/>
              <a:cs typeface="Times New Roman" pitchFamily="18" charset="0"/>
            </a:endParaRPr>
          </a:p>
          <a:p>
            <a:pPr marL="342900" indent="-342900">
              <a:buAutoNum type="arabicPeriod"/>
            </a:pPr>
            <a:r>
              <a:rPr lang="en-US" sz="3200" b="1" dirty="0" smtClean="0">
                <a:latin typeface="Times New Roman" pitchFamily="18" charset="0"/>
                <a:cs typeface="Times New Roman" pitchFamily="18" charset="0"/>
              </a:rPr>
              <a:t>Abnormal generation of impulse</a:t>
            </a:r>
          </a:p>
          <a:p>
            <a:pPr marL="342900" indent="-342900">
              <a:buAutoNum type="alphaLcPeriod"/>
            </a:pPr>
            <a:r>
              <a:rPr lang="en-US" sz="3200" dirty="0" smtClean="0">
                <a:latin typeface="Times New Roman" pitchFamily="18" charset="0"/>
                <a:cs typeface="Times New Roman" pitchFamily="18" charset="0"/>
              </a:rPr>
              <a:t>Altered normal automaticity</a:t>
            </a:r>
          </a:p>
          <a:p>
            <a:pPr marL="342900" indent="-342900">
              <a:buAutoNum type="alphaLcPeriod"/>
            </a:pPr>
            <a:r>
              <a:rPr lang="en-US" sz="3200" dirty="0" smtClean="0">
                <a:latin typeface="Times New Roman" pitchFamily="18" charset="0"/>
                <a:cs typeface="Times New Roman" pitchFamily="18" charset="0"/>
              </a:rPr>
              <a:t>Abnormal automaticity</a:t>
            </a:r>
          </a:p>
          <a:p>
            <a:pPr marL="342900" indent="-342900">
              <a:buAutoNum type="alphaLcPeriod"/>
            </a:pPr>
            <a:r>
              <a:rPr lang="en-US" sz="3200" dirty="0" smtClean="0">
                <a:latin typeface="Times New Roman" pitchFamily="18" charset="0"/>
                <a:cs typeface="Times New Roman" pitchFamily="18" charset="0"/>
              </a:rPr>
              <a:t>After depolarization---</a:t>
            </a:r>
            <a:r>
              <a:rPr lang="en-US" sz="3200" dirty="0" err="1" smtClean="0">
                <a:latin typeface="Times New Roman" pitchFamily="18" charset="0"/>
                <a:cs typeface="Times New Roman" pitchFamily="18" charset="0"/>
              </a:rPr>
              <a:t>i</a:t>
            </a:r>
            <a:r>
              <a:rPr lang="en-US" sz="3200" dirty="0" smtClean="0">
                <a:latin typeface="Times New Roman" pitchFamily="18" charset="0"/>
                <a:cs typeface="Times New Roman" pitchFamily="18" charset="0"/>
              </a:rPr>
              <a:t>) Early ii) Delayed</a:t>
            </a:r>
          </a:p>
          <a:p>
            <a:r>
              <a:rPr lang="en-US" sz="3200" dirty="0" smtClean="0">
                <a:latin typeface="Times New Roman" pitchFamily="18" charset="0"/>
                <a:cs typeface="Times New Roman" pitchFamily="18" charset="0"/>
              </a:rPr>
              <a:t>2</a:t>
            </a:r>
            <a:r>
              <a:rPr lang="en-US" sz="3200" b="1" dirty="0" smtClean="0">
                <a:latin typeface="Times New Roman" pitchFamily="18" charset="0"/>
                <a:cs typeface="Times New Roman" pitchFamily="18" charset="0"/>
              </a:rPr>
              <a:t>. Abnormal Conduction of </a:t>
            </a:r>
            <a:r>
              <a:rPr lang="en-US" sz="3200" b="1" dirty="0">
                <a:latin typeface="Times New Roman" pitchFamily="18" charset="0"/>
                <a:cs typeface="Times New Roman" pitchFamily="18" charset="0"/>
              </a:rPr>
              <a:t>i</a:t>
            </a:r>
            <a:r>
              <a:rPr lang="en-US" sz="3200" b="1" dirty="0" smtClean="0">
                <a:latin typeface="Times New Roman" pitchFamily="18" charset="0"/>
                <a:cs typeface="Times New Roman" pitchFamily="18" charset="0"/>
              </a:rPr>
              <a:t>mpulse</a:t>
            </a:r>
          </a:p>
          <a:p>
            <a:pPr marL="342900" indent="-342900">
              <a:buAutoNum type="alphaLcPeriod"/>
            </a:pPr>
            <a:r>
              <a:rPr lang="en-US" sz="3200" dirty="0" smtClean="0">
                <a:latin typeface="Times New Roman" pitchFamily="18" charset="0"/>
                <a:cs typeface="Times New Roman" pitchFamily="18" charset="0"/>
              </a:rPr>
              <a:t>Reentry</a:t>
            </a:r>
          </a:p>
          <a:p>
            <a:pPr marL="342900" indent="-342900">
              <a:buAutoNum type="alphaLcPeriod"/>
            </a:pPr>
            <a:r>
              <a:rPr lang="en-US" sz="3200" dirty="0" smtClean="0">
                <a:latin typeface="Times New Roman" pitchFamily="18" charset="0"/>
                <a:cs typeface="Times New Roman" pitchFamily="18" charset="0"/>
              </a:rPr>
              <a:t>Conduction block I, II, III</a:t>
            </a:r>
            <a:endParaRPr lang="en-US" sz="3200" dirty="0"/>
          </a:p>
        </p:txBody>
      </p:sp>
    </p:spTree>
    <p:extLst>
      <p:ext uri="{BB962C8B-B14F-4D97-AF65-F5344CB8AC3E}">
        <p14:creationId xmlns:p14="http://schemas.microsoft.com/office/powerpoint/2010/main" val="20364626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A61A58-0C50-40D7-A3DC-BC48E656A519}"/>
              </a:ext>
            </a:extLst>
          </p:cNvPr>
          <p:cNvSpPr>
            <a:spLocks noGrp="1"/>
          </p:cNvSpPr>
          <p:nvPr>
            <p:ph idx="1"/>
          </p:nvPr>
        </p:nvSpPr>
        <p:spPr>
          <a:xfrm>
            <a:off x="1899821" y="150920"/>
            <a:ext cx="9987379" cy="6707080"/>
          </a:xfrm>
        </p:spPr>
        <p:txBody>
          <a:bodyPr/>
          <a:lstStyle/>
          <a:p>
            <a:pPr marL="0" indent="0">
              <a:buNone/>
            </a:pPr>
            <a:endParaRPr lang="en-IN" dirty="0"/>
          </a:p>
          <a:p>
            <a:pPr marL="0" indent="0">
              <a:buNone/>
            </a:pPr>
            <a:r>
              <a:rPr lang="en-US" sz="2400" dirty="0">
                <a:latin typeface="Arial Black" panose="020B0A04020102020204" pitchFamily="34" charset="0"/>
              </a:rPr>
              <a:t>• Reentry </a:t>
            </a:r>
            <a:r>
              <a:rPr lang="en-US" dirty="0"/>
              <a:t>– </a:t>
            </a:r>
          </a:p>
          <a:p>
            <a:pPr marL="0" indent="0">
              <a:buNone/>
            </a:pPr>
            <a:endParaRPr lang="en-US" dirty="0"/>
          </a:p>
          <a:p>
            <a:pPr marL="0" indent="0">
              <a:buNone/>
            </a:pPr>
            <a:r>
              <a:rPr lang="en-US" dirty="0"/>
              <a:t> </a:t>
            </a:r>
            <a:r>
              <a:rPr lang="en-US" sz="2400" dirty="0">
                <a:latin typeface="Arial" panose="020B0604020202020204" pitchFamily="34" charset="0"/>
                <a:cs typeface="Arial" panose="020B0604020202020204" pitchFamily="34" charset="0"/>
              </a:rPr>
              <a:t>Primarily due to abnormality of conduction, an impulse may recirculate in the heart and cause repetitive activation without the need for any new impulse to be generated. These are called reentrant arrhythmias.</a:t>
            </a:r>
            <a:endParaRPr lang="en-IN" sz="2400" dirty="0">
              <a:latin typeface="Arial" panose="020B0604020202020204" pitchFamily="34" charset="0"/>
              <a:cs typeface="Arial" panose="020B0604020202020204"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35016" y="2930769"/>
            <a:ext cx="8440616" cy="3411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786053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descr="Ventricular fibrillation.p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Ventricular fibrillation.pn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6" descr="Ventricular fibrillation.png"/>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1" name="Picture 7" descr="C:\Users\MS Tech\Desktop\Ventricular_fibrillatio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2615" y="312737"/>
            <a:ext cx="10210800" cy="59708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86780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981200" y="169039"/>
            <a:ext cx="9894277" cy="6555641"/>
          </a:xfrm>
          <a:prstGeom prst="rect">
            <a:avLst/>
          </a:prstGeom>
        </p:spPr>
        <p:txBody>
          <a:bodyPr wrap="square">
            <a:spAutoFit/>
          </a:bodyPr>
          <a:lstStyle/>
          <a:p>
            <a:r>
              <a:rPr lang="en-US" sz="2800" b="1" dirty="0" smtClean="0">
                <a:latin typeface="Times New Roman" pitchFamily="18" charset="0"/>
                <a:cs typeface="Times New Roman" pitchFamily="18" charset="0"/>
              </a:rPr>
              <a:t>Vaughan </a:t>
            </a:r>
            <a:r>
              <a:rPr lang="en-US" sz="2800" b="1" dirty="0">
                <a:latin typeface="Times New Roman" pitchFamily="18" charset="0"/>
                <a:cs typeface="Times New Roman" pitchFamily="18" charset="0"/>
              </a:rPr>
              <a:t>Williams  </a:t>
            </a:r>
            <a:r>
              <a:rPr lang="en-US" sz="2800" b="1" dirty="0" smtClean="0">
                <a:latin typeface="Times New Roman" pitchFamily="18" charset="0"/>
                <a:cs typeface="Times New Roman" pitchFamily="18" charset="0"/>
              </a:rPr>
              <a:t>KBSC</a:t>
            </a:r>
          </a:p>
          <a:p>
            <a:r>
              <a:rPr lang="en-US" sz="2800" b="1" dirty="0" smtClean="0">
                <a:latin typeface="Times New Roman" pitchFamily="18" charset="0"/>
                <a:cs typeface="Times New Roman" pitchFamily="18" charset="0"/>
              </a:rPr>
              <a:t>Antiarrhythmic </a:t>
            </a:r>
            <a:r>
              <a:rPr lang="en-US" sz="2800" b="1" dirty="0">
                <a:latin typeface="Times New Roman" pitchFamily="18" charset="0"/>
                <a:cs typeface="Times New Roman" pitchFamily="18" charset="0"/>
              </a:rPr>
              <a:t>drug classes:</a:t>
            </a:r>
          </a:p>
          <a:p>
            <a:r>
              <a:rPr lang="en-US" sz="2800" b="1" dirty="0">
                <a:latin typeface="Times New Roman" pitchFamily="18" charset="0"/>
                <a:cs typeface="Times New Roman" pitchFamily="18" charset="0"/>
              </a:rPr>
              <a:t>Class I - Sodium-channel </a:t>
            </a:r>
            <a:r>
              <a:rPr lang="en-US" sz="2800" b="1" dirty="0" smtClean="0">
                <a:latin typeface="Times New Roman" pitchFamily="18" charset="0"/>
                <a:cs typeface="Times New Roman" pitchFamily="18" charset="0"/>
              </a:rPr>
              <a:t>blockers</a:t>
            </a:r>
          </a:p>
          <a:p>
            <a:r>
              <a:rPr lang="en-US" sz="2800" b="1" dirty="0" smtClean="0">
                <a:latin typeface="Times New Roman" pitchFamily="18" charset="0"/>
                <a:cs typeface="Times New Roman" pitchFamily="18" charset="0"/>
              </a:rPr>
              <a:t>Class IA: </a:t>
            </a:r>
            <a:r>
              <a:rPr lang="en-US" sz="2800" dirty="0" smtClean="0">
                <a:latin typeface="Times New Roman" pitchFamily="18" charset="0"/>
                <a:cs typeface="Times New Roman" pitchFamily="18" charset="0"/>
              </a:rPr>
              <a:t>Prolong repolarization</a:t>
            </a:r>
          </a:p>
          <a:p>
            <a:r>
              <a:rPr lang="en-US" sz="2800" dirty="0" err="1" smtClean="0">
                <a:latin typeface="Times New Roman" pitchFamily="18" charset="0"/>
                <a:cs typeface="Times New Roman" pitchFamily="18" charset="0"/>
              </a:rPr>
              <a:t>e.g</a:t>
            </a:r>
            <a:r>
              <a:rPr lang="en-US" sz="2800" dirty="0" smtClean="0">
                <a:latin typeface="Times New Roman" pitchFamily="18" charset="0"/>
                <a:cs typeface="Times New Roman" pitchFamily="18" charset="0"/>
              </a:rPr>
              <a:t> : Quinidine, Procainamide</a:t>
            </a:r>
          </a:p>
          <a:p>
            <a:r>
              <a:rPr lang="en-US" sz="2800" b="1" dirty="0" smtClean="0">
                <a:latin typeface="Times New Roman" pitchFamily="18" charset="0"/>
                <a:cs typeface="Times New Roman" pitchFamily="18" charset="0"/>
              </a:rPr>
              <a:t>Class I B: </a:t>
            </a:r>
            <a:r>
              <a:rPr lang="en-US" sz="2800" dirty="0" smtClean="0">
                <a:latin typeface="Times New Roman" pitchFamily="18" charset="0"/>
                <a:cs typeface="Times New Roman" pitchFamily="18" charset="0"/>
              </a:rPr>
              <a:t>Shorten repolarization </a:t>
            </a:r>
          </a:p>
          <a:p>
            <a:r>
              <a:rPr lang="en-US" sz="2800" dirty="0" err="1">
                <a:latin typeface="Times New Roman" pitchFamily="18" charset="0"/>
                <a:cs typeface="Times New Roman" pitchFamily="18" charset="0"/>
              </a:rPr>
              <a:t>e.g</a:t>
            </a:r>
            <a:r>
              <a:rPr lang="en-US" sz="2800" dirty="0">
                <a:latin typeface="Times New Roman" pitchFamily="18" charset="0"/>
                <a:cs typeface="Times New Roman" pitchFamily="18" charset="0"/>
              </a:rPr>
              <a:t> : </a:t>
            </a:r>
            <a:r>
              <a:rPr lang="en-US" sz="2800" dirty="0" err="1" smtClean="0">
                <a:latin typeface="Times New Roman" pitchFamily="18" charset="0"/>
                <a:cs typeface="Times New Roman" pitchFamily="18" charset="0"/>
              </a:rPr>
              <a:t>Lignocaine,Phenytoin</a:t>
            </a:r>
            <a:endParaRPr lang="en-US" sz="2800" dirty="0" smtClean="0">
              <a:latin typeface="Times New Roman" pitchFamily="18" charset="0"/>
              <a:cs typeface="Times New Roman" pitchFamily="18" charset="0"/>
            </a:endParaRPr>
          </a:p>
          <a:p>
            <a:r>
              <a:rPr lang="en-US" sz="2800" b="1" dirty="0" smtClean="0">
                <a:latin typeface="Times New Roman" pitchFamily="18" charset="0"/>
                <a:cs typeface="Times New Roman" pitchFamily="18" charset="0"/>
              </a:rPr>
              <a:t>Class I C: </a:t>
            </a:r>
            <a:r>
              <a:rPr lang="en-US" sz="2800" dirty="0" smtClean="0">
                <a:latin typeface="Times New Roman" pitchFamily="18" charset="0"/>
                <a:cs typeface="Times New Roman" pitchFamily="18" charset="0"/>
              </a:rPr>
              <a:t>Little effect on repolarization </a:t>
            </a:r>
          </a:p>
          <a:p>
            <a:r>
              <a:rPr lang="en-US" sz="2800" dirty="0" err="1">
                <a:latin typeface="Times New Roman" pitchFamily="18" charset="0"/>
                <a:cs typeface="Times New Roman" pitchFamily="18" charset="0"/>
              </a:rPr>
              <a:t>e.g</a:t>
            </a:r>
            <a:r>
              <a:rPr lang="en-US" sz="2800" dirty="0">
                <a:latin typeface="Times New Roman" pitchFamily="18" charset="0"/>
                <a:cs typeface="Times New Roman" pitchFamily="18" charset="0"/>
              </a:rPr>
              <a:t> : </a:t>
            </a:r>
            <a:r>
              <a:rPr lang="en-US" sz="2800" dirty="0" err="1" smtClean="0">
                <a:latin typeface="Times New Roman" pitchFamily="18" charset="0"/>
                <a:cs typeface="Times New Roman" pitchFamily="18" charset="0"/>
              </a:rPr>
              <a:t>Propafenone</a:t>
            </a:r>
            <a:endParaRPr lang="en-US" sz="2800" dirty="0">
              <a:latin typeface="Times New Roman" pitchFamily="18" charset="0"/>
              <a:cs typeface="Times New Roman" pitchFamily="18" charset="0"/>
            </a:endParaRPr>
          </a:p>
          <a:p>
            <a:r>
              <a:rPr lang="en-US" sz="2800" b="1" dirty="0">
                <a:latin typeface="Times New Roman" pitchFamily="18" charset="0"/>
                <a:cs typeface="Times New Roman" pitchFamily="18" charset="0"/>
              </a:rPr>
              <a:t>Class II - </a:t>
            </a:r>
            <a:r>
              <a:rPr lang="en-US" sz="2800" b="1" dirty="0" smtClean="0">
                <a:latin typeface="Times New Roman" pitchFamily="18" charset="0"/>
                <a:cs typeface="Times New Roman" pitchFamily="18" charset="0"/>
              </a:rPr>
              <a:t>Beta-blockers</a:t>
            </a:r>
          </a:p>
          <a:p>
            <a:r>
              <a:rPr lang="en-US" sz="2800" dirty="0" err="1">
                <a:latin typeface="Times New Roman" pitchFamily="18" charset="0"/>
                <a:cs typeface="Times New Roman" pitchFamily="18" charset="0"/>
              </a:rPr>
              <a:t>e.g</a:t>
            </a:r>
            <a:r>
              <a:rPr lang="en-US" sz="2800" dirty="0">
                <a:latin typeface="Times New Roman" pitchFamily="18" charset="0"/>
                <a:cs typeface="Times New Roman" pitchFamily="18" charset="0"/>
              </a:rPr>
              <a:t> : </a:t>
            </a:r>
            <a:r>
              <a:rPr lang="en-US" sz="2800" dirty="0" smtClean="0">
                <a:latin typeface="Times New Roman" pitchFamily="18" charset="0"/>
                <a:cs typeface="Times New Roman" pitchFamily="18" charset="0"/>
              </a:rPr>
              <a:t>Propranolol, </a:t>
            </a:r>
            <a:r>
              <a:rPr lang="en-US" sz="2800" dirty="0" err="1" smtClean="0">
                <a:latin typeface="Times New Roman" pitchFamily="18" charset="0"/>
                <a:cs typeface="Times New Roman" pitchFamily="18" charset="0"/>
              </a:rPr>
              <a:t>Esmolol</a:t>
            </a:r>
            <a:endParaRPr lang="en-US" sz="2800" dirty="0">
              <a:latin typeface="Times New Roman" pitchFamily="18" charset="0"/>
              <a:cs typeface="Times New Roman" pitchFamily="18" charset="0"/>
            </a:endParaRPr>
          </a:p>
          <a:p>
            <a:r>
              <a:rPr lang="en-US" sz="2800" b="1" dirty="0">
                <a:latin typeface="Times New Roman" pitchFamily="18" charset="0"/>
                <a:cs typeface="Times New Roman" pitchFamily="18" charset="0"/>
              </a:rPr>
              <a:t>Class III - Potassium-channel </a:t>
            </a:r>
            <a:r>
              <a:rPr lang="en-US" sz="2800" b="1" dirty="0" smtClean="0">
                <a:latin typeface="Times New Roman" pitchFamily="18" charset="0"/>
                <a:cs typeface="Times New Roman" pitchFamily="18" charset="0"/>
              </a:rPr>
              <a:t>blockers: Prolong repolarization</a:t>
            </a:r>
          </a:p>
          <a:p>
            <a:r>
              <a:rPr lang="en-US" sz="2800" dirty="0" err="1">
                <a:latin typeface="Times New Roman" pitchFamily="18" charset="0"/>
                <a:cs typeface="Times New Roman" pitchFamily="18" charset="0"/>
              </a:rPr>
              <a:t>e.g</a:t>
            </a:r>
            <a:r>
              <a:rPr lang="en-US" sz="2800" dirty="0">
                <a:latin typeface="Times New Roman" pitchFamily="18" charset="0"/>
                <a:cs typeface="Times New Roman" pitchFamily="18" charset="0"/>
              </a:rPr>
              <a:t> : </a:t>
            </a:r>
            <a:r>
              <a:rPr lang="en-US" sz="2800" dirty="0" err="1" smtClean="0">
                <a:latin typeface="Times New Roman" pitchFamily="18" charset="0"/>
                <a:cs typeface="Times New Roman" pitchFamily="18" charset="0"/>
              </a:rPr>
              <a:t>Amiodarone</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sotalol</a:t>
            </a:r>
            <a:endParaRPr lang="en-US" sz="2800" dirty="0">
              <a:latin typeface="Times New Roman" pitchFamily="18" charset="0"/>
              <a:cs typeface="Times New Roman" pitchFamily="18" charset="0"/>
            </a:endParaRPr>
          </a:p>
          <a:p>
            <a:r>
              <a:rPr lang="en-US" sz="2800" b="1" dirty="0">
                <a:latin typeface="Times New Roman" pitchFamily="18" charset="0"/>
                <a:cs typeface="Times New Roman" pitchFamily="18" charset="0"/>
              </a:rPr>
              <a:t>Class IV - Calcium-channel </a:t>
            </a:r>
            <a:r>
              <a:rPr lang="en-US" sz="2800" b="1" dirty="0" smtClean="0">
                <a:latin typeface="Times New Roman" pitchFamily="18" charset="0"/>
                <a:cs typeface="Times New Roman" pitchFamily="18" charset="0"/>
              </a:rPr>
              <a:t>blockers</a:t>
            </a:r>
          </a:p>
          <a:p>
            <a:r>
              <a:rPr lang="en-US" sz="2800" dirty="0" err="1">
                <a:latin typeface="Times New Roman" pitchFamily="18" charset="0"/>
                <a:cs typeface="Times New Roman" pitchFamily="18" charset="0"/>
              </a:rPr>
              <a:t>e.g</a:t>
            </a:r>
            <a:r>
              <a:rPr lang="en-US" sz="2800" dirty="0">
                <a:latin typeface="Times New Roman" pitchFamily="18" charset="0"/>
                <a:cs typeface="Times New Roman" pitchFamily="18" charset="0"/>
              </a:rPr>
              <a:t> : </a:t>
            </a:r>
            <a:r>
              <a:rPr lang="en-US" sz="2800" dirty="0" smtClean="0">
                <a:latin typeface="Times New Roman" pitchFamily="18" charset="0"/>
                <a:cs typeface="Times New Roman" pitchFamily="18" charset="0"/>
              </a:rPr>
              <a:t>Verapamil, </a:t>
            </a:r>
            <a:r>
              <a:rPr lang="en-US" sz="2800" dirty="0" err="1" smtClean="0">
                <a:latin typeface="Times New Roman" pitchFamily="18" charset="0"/>
                <a:cs typeface="Times New Roman" pitchFamily="18" charset="0"/>
              </a:rPr>
              <a:t>Diltiazem</a:t>
            </a:r>
            <a:endParaRPr lang="en-US" sz="28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9546555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9D21FE-EEF6-439A-AD79-7217758C20CE}"/>
              </a:ext>
            </a:extLst>
          </p:cNvPr>
          <p:cNvSpPr>
            <a:spLocks noGrp="1"/>
          </p:cNvSpPr>
          <p:nvPr>
            <p:ph idx="1"/>
          </p:nvPr>
        </p:nvSpPr>
        <p:spPr>
          <a:xfrm>
            <a:off x="1624614" y="150919"/>
            <a:ext cx="10377996" cy="6489577"/>
          </a:xfrm>
        </p:spPr>
        <p:txBody>
          <a:bodyPr/>
          <a:lstStyle/>
          <a:p>
            <a:endParaRPr lang="en-IN" dirty="0"/>
          </a:p>
          <a:p>
            <a:pPr marL="0" indent="0">
              <a:buNone/>
            </a:pPr>
            <a:endParaRPr lang="en-IN" dirty="0"/>
          </a:p>
        </p:txBody>
      </p:sp>
      <p:pic>
        <p:nvPicPr>
          <p:cNvPr id="4" name="Picture 3">
            <a:extLst>
              <a:ext uri="{FF2B5EF4-FFF2-40B4-BE49-F238E27FC236}">
                <a16:creationId xmlns:a16="http://schemas.microsoft.com/office/drawing/2014/main" id="{EDD971AC-3C0C-427E-818E-20DB0399F17F}"/>
              </a:ext>
            </a:extLst>
          </p:cNvPr>
          <p:cNvPicPr>
            <a:picLocks noChangeAspect="1"/>
          </p:cNvPicPr>
          <p:nvPr/>
        </p:nvPicPr>
        <p:blipFill>
          <a:blip r:embed="rId2"/>
          <a:stretch>
            <a:fillRect/>
          </a:stretch>
        </p:blipFill>
        <p:spPr>
          <a:xfrm>
            <a:off x="222738" y="0"/>
            <a:ext cx="11969262" cy="6658708"/>
          </a:xfrm>
          <a:prstGeom prst="rect">
            <a:avLst/>
          </a:prstGeom>
        </p:spPr>
      </p:pic>
    </p:spTree>
    <p:extLst>
      <p:ext uri="{BB962C8B-B14F-4D97-AF65-F5344CB8AC3E}">
        <p14:creationId xmlns:p14="http://schemas.microsoft.com/office/powerpoint/2010/main" val="31367664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5E4E72-F511-40AC-B229-08DB90C079D1}"/>
              </a:ext>
            </a:extLst>
          </p:cNvPr>
          <p:cNvSpPr>
            <a:spLocks noGrp="1"/>
          </p:cNvSpPr>
          <p:nvPr>
            <p:ph idx="1"/>
          </p:nvPr>
        </p:nvSpPr>
        <p:spPr>
          <a:xfrm>
            <a:off x="1722267" y="399495"/>
            <a:ext cx="10289219" cy="6312023"/>
          </a:xfrm>
        </p:spPr>
        <p:txBody>
          <a:bodyPr>
            <a:normAutofit/>
          </a:bodyPr>
          <a:lstStyle/>
          <a:p>
            <a:pPr marL="0" indent="0">
              <a:buNone/>
            </a:pPr>
            <a:endParaRPr lang="en-IN" dirty="0"/>
          </a:p>
          <a:p>
            <a:pPr algn="just"/>
            <a:r>
              <a:rPr lang="en-IN" sz="2000" dirty="0">
                <a:latin typeface="Arial Black" panose="020B0A04020102020204" pitchFamily="34" charset="0"/>
              </a:rPr>
              <a:t> </a:t>
            </a:r>
            <a:r>
              <a:rPr lang="en-US" sz="2800" b="1" dirty="0">
                <a:latin typeface="Times New Roman" pitchFamily="18" charset="0"/>
                <a:cs typeface="Times New Roman" pitchFamily="18" charset="0"/>
              </a:rPr>
              <a:t>Class I - Sodium-channel blockers</a:t>
            </a:r>
          </a:p>
          <a:p>
            <a:pPr marL="0" indent="0" algn="just">
              <a:buNone/>
            </a:pPr>
            <a:r>
              <a:rPr lang="en-US" sz="2800" b="1" dirty="0">
                <a:latin typeface="Times New Roman" pitchFamily="18" charset="0"/>
                <a:cs typeface="Times New Roman" pitchFamily="18" charset="0"/>
              </a:rPr>
              <a:t>Class IA: </a:t>
            </a:r>
            <a:r>
              <a:rPr lang="en-US" sz="2800" dirty="0">
                <a:latin typeface="Times New Roman" pitchFamily="18" charset="0"/>
                <a:cs typeface="Times New Roman" pitchFamily="18" charset="0"/>
              </a:rPr>
              <a:t>Prolong </a:t>
            </a:r>
            <a:r>
              <a:rPr lang="en-US" sz="2800" dirty="0" smtClean="0">
                <a:latin typeface="Times New Roman" pitchFamily="18" charset="0"/>
                <a:cs typeface="Times New Roman" pitchFamily="18" charset="0"/>
              </a:rPr>
              <a:t>repolarization, </a:t>
            </a:r>
            <a:r>
              <a:rPr lang="en-US" sz="2800" dirty="0" err="1" smtClean="0">
                <a:latin typeface="Times New Roman" pitchFamily="18" charset="0"/>
                <a:cs typeface="Times New Roman" pitchFamily="18" charset="0"/>
              </a:rPr>
              <a:t>e.g</a:t>
            </a:r>
            <a:r>
              <a:rPr lang="en-US" sz="2800" dirty="0" smtClean="0">
                <a:latin typeface="Times New Roman" pitchFamily="18" charset="0"/>
                <a:cs typeface="Times New Roman" pitchFamily="18" charset="0"/>
              </a:rPr>
              <a:t> </a:t>
            </a:r>
            <a:r>
              <a:rPr lang="en-US" sz="2800" dirty="0">
                <a:latin typeface="Times New Roman" pitchFamily="18" charset="0"/>
                <a:cs typeface="Times New Roman" pitchFamily="18" charset="0"/>
              </a:rPr>
              <a:t>: Quinidine, Procainamide</a:t>
            </a:r>
          </a:p>
          <a:p>
            <a:pPr marL="457200" indent="-457200" algn="just">
              <a:buAutoNum type="arabicPeriod"/>
            </a:pPr>
            <a:r>
              <a:rPr lang="en-IN" sz="3200" dirty="0" smtClean="0">
                <a:latin typeface="Times New Roman" pitchFamily="18" charset="0"/>
                <a:cs typeface="Times New Roman" pitchFamily="18" charset="0"/>
              </a:rPr>
              <a:t>↓ Automaticity in all cell.</a:t>
            </a:r>
          </a:p>
          <a:p>
            <a:pPr marL="457200" indent="-457200" algn="just">
              <a:buAutoNum type="arabicPeriod"/>
            </a:pPr>
            <a:r>
              <a:rPr lang="en-IN" sz="3200" dirty="0" smtClean="0">
                <a:latin typeface="Times New Roman" pitchFamily="18" charset="0"/>
                <a:cs typeface="Times New Roman" pitchFamily="18" charset="0"/>
              </a:rPr>
              <a:t>↓ Phase 0 depolarization.</a:t>
            </a:r>
          </a:p>
          <a:p>
            <a:pPr marL="457200" indent="-457200" algn="just">
              <a:buAutoNum type="arabicPeriod"/>
            </a:pPr>
            <a:r>
              <a:rPr lang="en-IN" sz="3200" dirty="0" smtClean="0">
                <a:latin typeface="Times New Roman" pitchFamily="18" charset="0"/>
                <a:cs typeface="Times New Roman" pitchFamily="18" charset="0"/>
              </a:rPr>
              <a:t>↑Threshold to excitability.</a:t>
            </a:r>
          </a:p>
          <a:p>
            <a:pPr marL="457200" indent="-457200" algn="just">
              <a:buAutoNum type="arabicPeriod"/>
            </a:pPr>
            <a:r>
              <a:rPr lang="en-IN" sz="3200" dirty="0" smtClean="0">
                <a:latin typeface="Times New Roman" pitchFamily="18" charset="0"/>
                <a:cs typeface="Times New Roman" pitchFamily="18" charset="0"/>
              </a:rPr>
              <a:t>↓Responsiveness &amp; conductance.</a:t>
            </a:r>
          </a:p>
          <a:p>
            <a:pPr marL="457200" indent="-457200" algn="just">
              <a:buAutoNum type="arabicPeriod"/>
            </a:pPr>
            <a:r>
              <a:rPr lang="en-IN" sz="3200" dirty="0" smtClean="0">
                <a:latin typeface="Times New Roman" pitchFamily="18" charset="0"/>
                <a:cs typeface="Times New Roman" pitchFamily="18" charset="0"/>
              </a:rPr>
              <a:t>Propagation of action potential</a:t>
            </a:r>
          </a:p>
          <a:p>
            <a:pPr marL="457200" indent="-457200" algn="just">
              <a:buAutoNum type="arabicPeriod"/>
            </a:pPr>
            <a:r>
              <a:rPr lang="en-IN" sz="3200" dirty="0" smtClean="0">
                <a:latin typeface="Times New Roman" pitchFamily="18" charset="0"/>
                <a:cs typeface="Times New Roman" pitchFamily="18" charset="0"/>
              </a:rPr>
              <a:t>Abolish re-entrant arrhythmia</a:t>
            </a:r>
          </a:p>
          <a:p>
            <a:pPr marL="457200" indent="-457200" algn="just">
              <a:buAutoNum type="arabicPeriod"/>
            </a:pPr>
            <a:endParaRPr lang="en-IN" sz="3200" dirty="0" smtClean="0">
              <a:latin typeface="Times New Roman" pitchFamily="18" charset="0"/>
              <a:cs typeface="Times New Roman" pitchFamily="18" charset="0"/>
            </a:endParaRPr>
          </a:p>
          <a:p>
            <a:pPr marL="457200" indent="-457200">
              <a:buAutoNum type="arabicPeriod"/>
            </a:pPr>
            <a:endParaRPr lang="en-IN" sz="2400" dirty="0" smtClean="0">
              <a:latin typeface="Arial" panose="020B0604020202020204" pitchFamily="34" charset="0"/>
              <a:cs typeface="Arial" panose="020B0604020202020204" pitchFamily="34" charset="0"/>
            </a:endParaRPr>
          </a:p>
          <a:p>
            <a:pPr marL="0" indent="0">
              <a:buNone/>
            </a:pPr>
            <a:endParaRPr lang="en-IN"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27329336"/>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TM02892315[[fn=Wisp]]</Template>
  <TotalTime>668</TotalTime>
  <Words>1306</Words>
  <Application>Microsoft Office PowerPoint</Application>
  <PresentationFormat>Widescreen</PresentationFormat>
  <Paragraphs>206</Paragraphs>
  <Slides>25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Arial Black</vt:lpstr>
      <vt:lpstr>Century Gothic</vt:lpstr>
      <vt:lpstr>Times New Roman</vt:lpstr>
      <vt:lpstr>Wingdings 3</vt:lpstr>
      <vt:lpstr>Wisp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prajaktatanpure@outlook.com</dc:creator>
  <cp:lastModifiedBy>admin5</cp:lastModifiedBy>
  <cp:revision>42</cp:revision>
  <dcterms:created xsi:type="dcterms:W3CDTF">2020-06-13T17:03:08Z</dcterms:created>
  <dcterms:modified xsi:type="dcterms:W3CDTF">2021-01-30T10:37:12Z</dcterms:modified>
</cp:coreProperties>
</file>